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439" r:id="rId2"/>
    <p:sldId id="444" r:id="rId3"/>
    <p:sldId id="440" r:id="rId4"/>
    <p:sldId id="441" r:id="rId5"/>
    <p:sldId id="442" r:id="rId6"/>
    <p:sldId id="443" r:id="rId7"/>
    <p:sldId id="477" r:id="rId8"/>
    <p:sldId id="478" r:id="rId9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790728"/>
    <a:srgbClr val="093EA4"/>
    <a:srgbClr val="268CD8"/>
    <a:srgbClr val="FF00FF"/>
    <a:srgbClr val="8E2089"/>
    <a:srgbClr val="FA9706"/>
    <a:srgbClr val="C02A24"/>
    <a:srgbClr val="D42D27"/>
    <a:srgbClr val="1177B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21" autoAdjust="0"/>
    <p:restoredTop sz="94648"/>
  </p:normalViewPr>
  <p:slideViewPr>
    <p:cSldViewPr snapToGrid="0" snapToObjects="1">
      <p:cViewPr varScale="1">
        <p:scale>
          <a:sx n="61" d="100"/>
          <a:sy n="61" d="100"/>
        </p:scale>
        <p:origin x="-1050" y="-7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800" baseline="0">
              <a:solidFill>
                <a:srgbClr val="0000FF"/>
              </a:solidFill>
            </a:defRPr>
          </a:pPr>
          <a:endParaRPr lang="ru-RU"/>
        </a:p>
      </c:txPr>
    </c:title>
    <c:view3D>
      <c:rotX val="30"/>
      <c:rotY val="54"/>
      <c:perspective val="30"/>
    </c:view3D>
    <c:plotArea>
      <c:layout>
        <c:manualLayout>
          <c:layoutTarget val="inner"/>
          <c:xMode val="edge"/>
          <c:yMode val="edge"/>
          <c:x val="0.14842520787256219"/>
          <c:y val="0.52909622358805564"/>
          <c:w val="0.73574194872943721"/>
          <c:h val="0.400600811417635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explosion val="11"/>
          <c:dPt>
            <c:idx val="0"/>
            <c:explosion val="19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Всего 13817</c:v>
                </c:pt>
                <c:pt idx="1">
                  <c:v>письменных 7325</c:v>
                </c:pt>
                <c:pt idx="2">
                  <c:v>усных 6492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8.2000000000000011</c:v>
                </c:pt>
                <c:pt idx="1">
                  <c:v>3.2</c:v>
                </c:pt>
                <c:pt idx="2" formatCode="General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2400" baseline="0">
              <a:solidFill>
                <a:srgbClr val="790728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800" baseline="0">
              <a:solidFill>
                <a:srgbClr val="0000FF"/>
              </a:solidFill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2021г</c:v>
                </c:pt>
              </c:strCache>
            </c:strRef>
          </c:tx>
          <c:explosion val="13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всего 10329</c:v>
                </c:pt>
                <c:pt idx="1">
                  <c:v>письменных 5786</c:v>
                </c:pt>
                <c:pt idx="2">
                  <c:v>устных 4543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3"/>
        <c:txPr>
          <a:bodyPr/>
          <a:lstStyle/>
          <a:p>
            <a:pPr>
              <a:defRPr sz="2400" baseline="0">
                <a:solidFill>
                  <a:srgbClr val="790728"/>
                </a:solidFill>
              </a:defRPr>
            </a:pPr>
            <a:endParaRPr lang="ru-RU"/>
          </a:p>
        </c:txPr>
      </c:legendEntry>
      <c:layout/>
      <c:txPr>
        <a:bodyPr/>
        <a:lstStyle/>
        <a:p>
          <a:pPr>
            <a:defRPr sz="2400" baseline="0">
              <a:solidFill>
                <a:srgbClr val="790728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7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467</a:t>
                    </a:r>
                    <a:r>
                      <a:rPr lang="ru-RU" smtClean="0"/>
                      <a:t>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2748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1828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426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187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159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135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56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56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39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smtClean="0"/>
                      <a:t>8</a:t>
                    </a:r>
                    <a:endParaRPr lang="en-US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ЖКХ</c:v>
                </c:pt>
                <c:pt idx="1">
                  <c:v>Образовательные услуги</c:v>
                </c:pt>
                <c:pt idx="2">
                  <c:v>Прочие виды деятельности </c:v>
                </c:pt>
                <c:pt idx="3">
                  <c:v>Торговля непродовольственными товарами</c:v>
                </c:pt>
                <c:pt idx="4">
                  <c:v>Торговля пищевыми продуктами</c:v>
                </c:pt>
                <c:pt idx="5">
                  <c:v>Туристские услуги</c:v>
                </c:pt>
                <c:pt idx="6">
                  <c:v>Транспортные услуги</c:v>
                </c:pt>
                <c:pt idx="7">
                  <c:v>Общественное питание</c:v>
                </c:pt>
                <c:pt idx="8">
                  <c:v>Медицинские услуги</c:v>
                </c:pt>
                <c:pt idx="9">
                  <c:v>Связь</c:v>
                </c:pt>
                <c:pt idx="10">
                  <c:v>Финансовые услуги</c:v>
                </c:pt>
                <c:pt idx="11">
                  <c:v>Ремонт бытовых изделий</c:v>
                </c:pt>
                <c:pt idx="12">
                  <c:v>Долевое строительство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46780</c:v>
                </c:pt>
                <c:pt idx="1">
                  <c:v>27480</c:v>
                </c:pt>
                <c:pt idx="2">
                  <c:v>18280</c:v>
                </c:pt>
                <c:pt idx="3">
                  <c:v>4260</c:v>
                </c:pt>
                <c:pt idx="4">
                  <c:v>1870</c:v>
                </c:pt>
                <c:pt idx="5">
                  <c:v>1590</c:v>
                </c:pt>
                <c:pt idx="6">
                  <c:v>1350</c:v>
                </c:pt>
                <c:pt idx="7">
                  <c:v>5600</c:v>
                </c:pt>
                <c:pt idx="8">
                  <c:v>5600</c:v>
                </c:pt>
                <c:pt idx="9">
                  <c:v>3900</c:v>
                </c:pt>
                <c:pt idx="10">
                  <c:v>800</c:v>
                </c:pt>
                <c:pt idx="11">
                  <c:v>600</c:v>
                </c:pt>
                <c:pt idx="12">
                  <c:v>500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043209876543206"/>
          <c:y val="2.1405054092928172E-2"/>
          <c:w val="0.35648148148148295"/>
          <c:h val="0.8203791033217358"/>
        </c:manualLayout>
      </c:layout>
      <c:txPr>
        <a:bodyPr/>
        <a:lstStyle/>
        <a:p>
          <a:pPr>
            <a:defRPr sz="1800" b="1" baseline="0">
              <a:solidFill>
                <a:srgbClr val="790728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0240" y="8882098"/>
            <a:ext cx="3034453" cy="677333"/>
          </a:xfrm>
          <a:prstGeom prst="rect">
            <a:avLst/>
          </a:prstGeom>
          <a:ln/>
        </p:spPr>
        <p:txBody>
          <a:bodyPr lIns="130046" tIns="65023" rIns="130046" bIns="65023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43307" y="8882098"/>
            <a:ext cx="4118187" cy="677333"/>
          </a:xfrm>
          <a:prstGeom prst="rect">
            <a:avLst/>
          </a:prstGeom>
          <a:ln/>
        </p:spPr>
        <p:txBody>
          <a:bodyPr lIns="130046" tIns="65023" rIns="130046" bIns="65023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28884" y="9296400"/>
            <a:ext cx="354264" cy="34881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BDF66-5114-4E1B-A086-7322404C3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2364" y="2031980"/>
            <a:ext cx="10789914" cy="260096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« Осуществление мероприятий  по реализации, обеспечению и защите прав потребителей органами местного самоуправления  Новгородской области за 2021 год и первый квартал 2022 года»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1195" y="5080001"/>
            <a:ext cx="6990097" cy="1524011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 smtClean="0">
                <a:latin typeface="Palatino Linotype" pitchFamily="18" charset="0"/>
              </a:rPr>
              <a:t>Быстрова</a:t>
            </a:r>
            <a:r>
              <a:rPr lang="ru-RU" b="1" dirty="0" smtClean="0">
                <a:latin typeface="Palatino Linotype" pitchFamily="18" charset="0"/>
              </a:rPr>
              <a:t> Ольга Викторовна</a:t>
            </a:r>
          </a:p>
          <a:p>
            <a:r>
              <a:rPr lang="ru-RU" b="1" dirty="0" smtClean="0">
                <a:latin typeface="Palatino Linotype" pitchFamily="18" charset="0"/>
              </a:rPr>
              <a:t>начальник отдела защиты прав потребителей и контроля за соблюдением правил реализации товаров, работ. услуг</a:t>
            </a:r>
          </a:p>
          <a:p>
            <a:r>
              <a:rPr lang="ru-RU" b="1" dirty="0" smtClean="0"/>
              <a:t>8-816-2-971-093</a:t>
            </a:r>
          </a:p>
          <a:p>
            <a:endParaRPr lang="ru-RU" b="1" dirty="0" smtClean="0">
              <a:latin typeface="Palatino Linotype" pitchFamily="18" charset="0"/>
            </a:endParaRP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946204" cy="1523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301" y="7213616"/>
            <a:ext cx="13018102" cy="253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570" y="1015973"/>
            <a:ext cx="10627393" cy="203201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Статья 44  Закона РФ «О защите прав потребителей»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от 07.02.1992 года № 2300-1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Осуществление защиты прав потребителей органами местного самоуправления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1992" y="2446638"/>
            <a:ext cx="11099800" cy="6286500"/>
          </a:xfrm>
        </p:spPr>
        <p:txBody>
          <a:bodyPr>
            <a:normAutofit fontScale="3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целях защиты прав потребителей на территории муниципального образования органы местного самоуправления вправе:</a:t>
            </a:r>
          </a:p>
          <a:p>
            <a:pPr>
              <a:buFont typeface="Arial" pitchFamily="34" charset="0"/>
              <a:buChar char="•"/>
            </a:pP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рассматривать обращения потребителей, консультировать их по вопросам защиты прав потребителей;</a:t>
            </a:r>
          </a:p>
          <a:p>
            <a:pPr>
              <a:buFont typeface="Arial" pitchFamily="34" charset="0"/>
              <a:buChar char="•"/>
            </a:pP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обращаться в суды в защиту прав потребителей (неопределенного круга потребителей);</a:t>
            </a:r>
          </a:p>
          <a:p>
            <a:pPr>
              <a:buFont typeface="Arial" pitchFamily="34" charset="0"/>
              <a:buChar char="•"/>
            </a:pP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разрабатывать муниципальные программы по защите прав потребителей.</a:t>
            </a:r>
          </a:p>
          <a:p>
            <a:pPr>
              <a:buFont typeface="Arial" pitchFamily="34" charset="0"/>
              <a:buChar char="•"/>
            </a:pP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выявлении по обращению потребителя товаров (работ, услуг) ненадлежащего качества, а также опасных для жизни, здоровья, имущества потребителей и окружающей среды органы местного самоуправления незамедлительно извещают об этом федеральные органы исполнительной власти, осуществляющие контроль за качеством и безопасностью товаров (работ, услуг).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946204" cy="1523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9972" y="0"/>
            <a:ext cx="10180309" cy="1625600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Обращения потребителей, рассмотренные  органами местного самоуправления в 2020-2021 г.г.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609559" y="2336783"/>
          <a:ext cx="6096043" cy="5384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946204" cy="153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/>
        </p:nvGraphicFramePr>
        <p:xfrm>
          <a:off x="6807202" y="2539984"/>
          <a:ext cx="5892841" cy="518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5979" y="304768"/>
            <a:ext cx="9144064" cy="1422410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обращений  граждан в 2021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559" y="1471252"/>
          <a:ext cx="11704320" cy="7977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946204" cy="153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570" y="0"/>
            <a:ext cx="10180309" cy="132077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Деятельность специалистов муниципальных образований по защите прав потребителей за  2021год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" y="1625578"/>
          <a:ext cx="13004801" cy="80560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557"/>
                <a:gridCol w="3251223"/>
                <a:gridCol w="2700342"/>
                <a:gridCol w="2147893"/>
                <a:gridCol w="2147893"/>
                <a:gridCol w="2147893"/>
              </a:tblGrid>
              <a:tr h="195072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Районы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обращений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Дано консультаций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Оказана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помощь в составлении претензий, исковых заявлений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Количество разъяснений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по каналам информационной связи (сайты, СМИ)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</a:tr>
              <a:tr h="541336">
                <a:tc>
                  <a:txBody>
                    <a:bodyPr/>
                    <a:lstStyle/>
                    <a:p>
                      <a:endParaRPr lang="ru-RU" sz="23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Всего</a:t>
                      </a:r>
                      <a:endParaRPr lang="ru-RU" sz="23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10329</a:t>
                      </a:r>
                      <a:endParaRPr lang="ru-RU" sz="23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4860</a:t>
                      </a:r>
                      <a:endParaRPr lang="ru-RU" sz="23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34</a:t>
                      </a:r>
                      <a:endParaRPr lang="ru-RU" sz="23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1636</a:t>
                      </a:r>
                      <a:endParaRPr lang="ru-RU" sz="2300" b="1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45111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Батецкий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42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42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26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45111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Валдайский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280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226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70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45111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Волотовский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98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98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45111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Великий Новгород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3146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</a:tr>
              <a:tr h="45111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Демянский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21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45111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Крестецкий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53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17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48184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Любытинский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436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45111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Маловишерский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397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106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260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45111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Маревский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45111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Мошенское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56287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Новгородский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1474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735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435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45111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Окуловский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38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38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58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946204" cy="153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438384"/>
          <a:ext cx="13004801" cy="6328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707"/>
                <a:gridCol w="3679226"/>
                <a:gridCol w="2167467"/>
                <a:gridCol w="2167467"/>
                <a:gridCol w="2167467"/>
                <a:gridCol w="2167467"/>
              </a:tblGrid>
              <a:tr h="537183">
                <a:tc>
                  <a:txBody>
                    <a:bodyPr/>
                    <a:lstStyle/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Парфинский</a:t>
                      </a:r>
                      <a:endParaRPr lang="ru-RU" sz="2000" b="1" i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</a:tr>
              <a:tr h="537183">
                <a:tc>
                  <a:txBody>
                    <a:bodyPr/>
                    <a:lstStyle/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Пестовский</a:t>
                      </a:r>
                      <a:endParaRPr lang="ru-RU" sz="2000" b="1" i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</a:tr>
              <a:tr h="63096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Поддорский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</a:tr>
              <a:tr h="60960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Солецкий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</a:tr>
              <a:tr h="60960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Хвойнинский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</a:tr>
              <a:tr h="60960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Холмский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Чудовский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1392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695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698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</a:tr>
              <a:tr h="49581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Шимский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1369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1346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</a:tr>
              <a:tr h="58522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Боровичский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1323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1323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</a:tr>
              <a:tr h="5956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Старорусский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</a:tr>
              <a:tr h="609604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30048" marR="130048" marT="65024" marB="65024"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946204" cy="153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641573" y="203167"/>
            <a:ext cx="9550467" cy="1006771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ctr"/>
            <a:r>
              <a:rPr lang="ru-RU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 специалистов муниципальных образований по защите прав потребителей  за 2021год</a:t>
            </a:r>
            <a:endParaRPr lang="ru-RU" sz="2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372" y="203167"/>
            <a:ext cx="9916188" cy="111760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Деятельность специалистов муниципальных образований  по защите прав потребителей за 1 квартал 2022 года </a:t>
            </a:r>
            <a:endParaRPr lang="ru-RU" sz="2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" y="1320775"/>
          <a:ext cx="13004802" cy="8656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59"/>
                <a:gridCol w="3725375"/>
                <a:gridCol w="2167467"/>
                <a:gridCol w="2167467"/>
                <a:gridCol w="2167467"/>
                <a:gridCol w="2167467"/>
              </a:tblGrid>
              <a:tr h="1950720">
                <a:tc>
                  <a:txBody>
                    <a:bodyPr/>
                    <a:lstStyle/>
                    <a:p>
                      <a:endParaRPr lang="ru-RU" sz="23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Районы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Количество обращений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Дано консультаций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Оказана помощь в составлении претензий,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исковых заявлений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Количество разъяснений по каналам информационной связи (сайты, СМИ)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</a:tr>
              <a:tr h="621400">
                <a:tc>
                  <a:txBody>
                    <a:bodyPr/>
                    <a:lstStyle/>
                    <a:p>
                      <a:endParaRPr lang="ru-RU" sz="23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Всего</a:t>
                      </a:r>
                      <a:endParaRPr lang="ru-RU" sz="26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2200</a:t>
                      </a:r>
                      <a:endParaRPr lang="ru-RU" sz="26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979</a:t>
                      </a:r>
                      <a:endParaRPr lang="ru-RU" sz="26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11</a:t>
                      </a:r>
                      <a:endParaRPr lang="ru-RU" sz="26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740</a:t>
                      </a:r>
                      <a:endParaRPr lang="ru-RU" sz="2600" b="1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57750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Батецкий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9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9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8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Валдайский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58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58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43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Волотовский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18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18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Великий Новгород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1076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140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507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6096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Демянский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6096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Крестецкий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Любытинский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73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Маловишерский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38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38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43349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Маревский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43349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Мошенское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43349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Новгородский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220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115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51</a:t>
                      </a:r>
                      <a:endParaRPr lang="ru-RU" sz="1800" b="1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433493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30048" marR="130048" marT="65024" marB="65024">
                    <a:noFill/>
                  </a:tcPr>
                </a:tc>
              </a:tr>
            </a:tbl>
          </a:graphicData>
        </a:graphic>
      </p:graphicFrame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946204" cy="1625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9576" y="203167"/>
            <a:ext cx="9103383" cy="1625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Деятельность специалистов муниципальных образований  по защите прав потребителей  за 1 квартал 2022 года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2031980"/>
          <a:ext cx="13004802" cy="669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59"/>
                <a:gridCol w="3725375"/>
                <a:gridCol w="2167467"/>
                <a:gridCol w="2167467"/>
                <a:gridCol w="2167467"/>
                <a:gridCol w="2167467"/>
              </a:tblGrid>
              <a:tr h="608700">
                <a:tc>
                  <a:txBody>
                    <a:bodyPr/>
                    <a:lstStyle/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Окуловский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</a:tr>
              <a:tr h="608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Парфинский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4" marB="65024">
                    <a:noFill/>
                  </a:tcPr>
                </a:tc>
              </a:tr>
              <a:tr h="608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Пестовский</a:t>
                      </a:r>
                      <a:r>
                        <a:rPr lang="ru-RU" sz="2000" b="1" dirty="0" smtClean="0"/>
                        <a:t> </a:t>
                      </a:r>
                      <a:endParaRPr lang="ru-RU" sz="20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608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Поддорский</a:t>
                      </a:r>
                      <a:endParaRPr lang="ru-RU" sz="20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608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16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Солецкий</a:t>
                      </a:r>
                      <a:endParaRPr lang="ru-RU" sz="20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608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17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Хвойнинский</a:t>
                      </a:r>
                      <a:r>
                        <a:rPr lang="ru-RU" sz="2000" b="1" dirty="0" smtClean="0"/>
                        <a:t> </a:t>
                      </a:r>
                      <a:endParaRPr lang="ru-RU" sz="20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23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21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608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Холмский </a:t>
                      </a:r>
                      <a:endParaRPr lang="ru-RU" sz="20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608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19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Чудовский</a:t>
                      </a:r>
                      <a:endParaRPr lang="ru-RU" sz="20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231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148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83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608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Шимский</a:t>
                      </a:r>
                      <a:endParaRPr lang="ru-RU" sz="20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303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301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608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21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Боровичский</a:t>
                      </a:r>
                      <a:endParaRPr lang="ru-RU" sz="20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78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78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  <a:tr h="608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22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Старорусский</a:t>
                      </a:r>
                      <a:endParaRPr lang="ru-RU" sz="2000" b="1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marL="130048" marR="130048" marT="65024" marB="65024">
                    <a:noFill/>
                  </a:tcPr>
                </a:tc>
              </a:tr>
            </a:tbl>
          </a:graphicData>
        </a:graphic>
      </p:graphicFrame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31969" cy="1625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4488</TotalTime>
  <Words>553</Words>
  <Application>Microsoft Office PowerPoint</Application>
  <PresentationFormat>Произвольный</PresentationFormat>
  <Paragraphs>319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White</vt:lpstr>
      <vt:lpstr>« Осуществление мероприятий  по реализации, обеспечению и защите прав потребителей органами местного самоуправления  Новгородской области за 2021 год и первый квартал 2022 года»</vt:lpstr>
      <vt:lpstr>   Статья 44  Закона РФ «О защите прав потребителей»  от 07.02.1992 года № 2300-1  Осуществление защиты прав потребителей органами местного самоуправления </vt:lpstr>
      <vt:lpstr>Обращения потребителей, рассмотренные  органами местного самоуправления в 2020-2021 г.г.</vt:lpstr>
      <vt:lpstr>Структура обращений  граждан в 2021 году</vt:lpstr>
      <vt:lpstr>Деятельность специалистов муниципальных образований по защите прав потребителей за  2021год</vt:lpstr>
      <vt:lpstr>Слайд 6</vt:lpstr>
      <vt:lpstr>Деятельность специалистов муниципальных образований  по защите прав потребителей за 1 квартал 2022 года </vt:lpstr>
      <vt:lpstr>Деятельность специалистов муниципальных образований  по защите прав потребителей  за 1 квартал 2022 года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СИСТЕМНЫЕ ИЗМЕНЕНИЯ ЗАКОНОДАТЕЛЬСТВА О КОНТРОЛЬНО-НАДЗОРНОЙ ДЕЯТЕЛЬНОСТИ</dc:title>
  <dc:creator>Кочнева Марина Вячеславовна</dc:creator>
  <cp:lastModifiedBy>Ксения</cp:lastModifiedBy>
  <cp:revision>654</cp:revision>
  <cp:lastPrinted>2018-06-06T12:25:45Z</cp:lastPrinted>
  <dcterms:modified xsi:type="dcterms:W3CDTF">2022-06-07T11:21:52Z</dcterms:modified>
</cp:coreProperties>
</file>