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446" r:id="rId2"/>
    <p:sldId id="447" r:id="rId3"/>
    <p:sldId id="448" r:id="rId4"/>
    <p:sldId id="480" r:id="rId5"/>
    <p:sldId id="450" r:id="rId6"/>
    <p:sldId id="452" r:id="rId7"/>
    <p:sldId id="481" r:id="rId8"/>
    <p:sldId id="482" r:id="rId9"/>
    <p:sldId id="513" r:id="rId10"/>
    <p:sldId id="514" r:id="rId11"/>
    <p:sldId id="515" r:id="rId12"/>
    <p:sldId id="453" r:id="rId13"/>
    <p:sldId id="454" r:id="rId14"/>
    <p:sldId id="455" r:id="rId15"/>
    <p:sldId id="516" r:id="rId16"/>
    <p:sldId id="519" r:id="rId17"/>
  </p:sldIdLst>
  <p:sldSz cx="13004800" cy="97536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790728"/>
    <a:srgbClr val="093EA4"/>
    <a:srgbClr val="268CD8"/>
    <a:srgbClr val="FF00FF"/>
    <a:srgbClr val="8E2089"/>
    <a:srgbClr val="FA9706"/>
    <a:srgbClr val="C02A24"/>
    <a:srgbClr val="D42D27"/>
    <a:srgbClr val="1177B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21" autoAdjust="0"/>
    <p:restoredTop sz="94648"/>
  </p:normalViewPr>
  <p:slideViewPr>
    <p:cSldViewPr snapToGrid="0" snapToObjects="1">
      <p:cViewPr varScale="1">
        <p:scale>
          <a:sx n="61" d="100"/>
          <a:sy n="61" d="100"/>
        </p:scale>
        <p:origin x="-1050" y="-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08C28E-5B4A-48EC-9226-05DC6F4FB7B3}" type="doc">
      <dgm:prSet loTypeId="urn:microsoft.com/office/officeart/2005/8/layout/hierarchy3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16E875B-E585-4024-BC5F-39336C5A428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andara" pitchFamily="34" charset="0"/>
            </a:rPr>
            <a:t>По выбору потребителя</a:t>
          </a:r>
          <a:endParaRPr lang="ru-RU" sz="2000" b="1" dirty="0">
            <a:solidFill>
              <a:schemeClr val="tx1"/>
            </a:solidFill>
            <a:latin typeface="Candara" pitchFamily="34" charset="0"/>
          </a:endParaRPr>
        </a:p>
      </dgm:t>
    </dgm:pt>
    <dgm:pt modelId="{AB435C19-F2FD-42FD-B2CD-F3FE53366C0D}" type="parTrans" cxnId="{EE3D1858-CF33-4234-8BAD-643E87B5C9F9}">
      <dgm:prSet/>
      <dgm:spPr/>
      <dgm:t>
        <a:bodyPr/>
        <a:lstStyle/>
        <a:p>
          <a:endParaRPr lang="ru-RU"/>
        </a:p>
      </dgm:t>
    </dgm:pt>
    <dgm:pt modelId="{FCD7F38E-D4FD-4FA7-9A60-D1B4026E0ED7}" type="sibTrans" cxnId="{EE3D1858-CF33-4234-8BAD-643E87B5C9F9}">
      <dgm:prSet/>
      <dgm:spPr/>
      <dgm:t>
        <a:bodyPr/>
        <a:lstStyle/>
        <a:p>
          <a:endParaRPr lang="ru-RU"/>
        </a:p>
      </dgm:t>
    </dgm:pt>
    <dgm:pt modelId="{CCEA6E63-7F14-4DC8-BC4B-700F08573C29}">
      <dgm:prSet custT="1"/>
      <dgm:spPr/>
      <dgm:t>
        <a:bodyPr/>
        <a:lstStyle/>
        <a:p>
          <a:pPr algn="l"/>
          <a:r>
            <a:rPr lang="ru-RU" sz="1800" b="1" dirty="0" smtClean="0">
              <a:latin typeface="Candara" panose="020E0502030303020204" pitchFamily="34" charset="0"/>
            </a:rPr>
            <a:t>Замена на товар этой же марки (модели, артикула</a:t>
          </a:r>
          <a:r>
            <a:rPr lang="ru-RU" sz="1800" b="1" dirty="0" smtClean="0">
              <a:latin typeface="Cambria" pitchFamily="18" charset="0"/>
            </a:rPr>
            <a:t>)</a:t>
          </a:r>
          <a:endParaRPr lang="ru-RU" sz="1800" b="1" dirty="0">
            <a:latin typeface="Cambria" pitchFamily="18" charset="0"/>
          </a:endParaRPr>
        </a:p>
      </dgm:t>
    </dgm:pt>
    <dgm:pt modelId="{542A539F-EF8A-4CD0-A810-34D7E122BA10}" type="parTrans" cxnId="{6DCC32D2-EBE1-4554-A2CD-CF9F6D5BAD10}">
      <dgm:prSet/>
      <dgm:spPr/>
      <dgm:t>
        <a:bodyPr/>
        <a:lstStyle/>
        <a:p>
          <a:endParaRPr lang="ru-RU"/>
        </a:p>
      </dgm:t>
    </dgm:pt>
    <dgm:pt modelId="{A6E8B1F0-03E8-42A0-A38B-D2A925414196}" type="sibTrans" cxnId="{6DCC32D2-EBE1-4554-A2CD-CF9F6D5BAD10}">
      <dgm:prSet/>
      <dgm:spPr/>
      <dgm:t>
        <a:bodyPr/>
        <a:lstStyle/>
        <a:p>
          <a:endParaRPr lang="ru-RU"/>
        </a:p>
      </dgm:t>
    </dgm:pt>
    <dgm:pt modelId="{CF49B5ED-F61E-4A85-B79A-8E28870EF57B}">
      <dgm:prSet custT="1"/>
      <dgm:spPr/>
      <dgm:t>
        <a:bodyPr/>
        <a:lstStyle/>
        <a:p>
          <a:pPr algn="l">
            <a:spcAft>
              <a:spcPts val="0"/>
            </a:spcAft>
          </a:pPr>
          <a:r>
            <a:rPr lang="ru-RU" sz="1800" b="1" dirty="0" smtClean="0">
              <a:latin typeface="Candara" panose="020E0502030303020204" pitchFamily="34" charset="0"/>
            </a:rPr>
            <a:t>Замена на такой же товар другой марки (модели, артикула)</a:t>
          </a:r>
        </a:p>
        <a:p>
          <a:pPr algn="l">
            <a:spcAft>
              <a:spcPts val="0"/>
            </a:spcAft>
          </a:pPr>
          <a:r>
            <a:rPr lang="ru-RU" sz="1800" b="1" dirty="0" smtClean="0">
              <a:latin typeface="Candara" panose="020E0502030303020204" pitchFamily="34" charset="0"/>
            </a:rPr>
            <a:t> с перерасчётом покупной цены</a:t>
          </a:r>
          <a:endParaRPr lang="ru-RU" sz="1800" b="1" dirty="0">
            <a:latin typeface="Candara" panose="020E0502030303020204" pitchFamily="34" charset="0"/>
          </a:endParaRPr>
        </a:p>
      </dgm:t>
    </dgm:pt>
    <dgm:pt modelId="{F453689E-5CC4-441E-B5D6-14FE8D940E55}" type="parTrans" cxnId="{1657D143-D175-414B-8E85-121916D206DB}">
      <dgm:prSet/>
      <dgm:spPr/>
      <dgm:t>
        <a:bodyPr/>
        <a:lstStyle/>
        <a:p>
          <a:endParaRPr lang="ru-RU"/>
        </a:p>
      </dgm:t>
    </dgm:pt>
    <dgm:pt modelId="{1213F853-529B-44BB-9BFD-112A1AFD24B9}" type="sibTrans" cxnId="{1657D143-D175-414B-8E85-121916D206DB}">
      <dgm:prSet/>
      <dgm:spPr/>
      <dgm:t>
        <a:bodyPr/>
        <a:lstStyle/>
        <a:p>
          <a:endParaRPr lang="ru-RU"/>
        </a:p>
      </dgm:t>
    </dgm:pt>
    <dgm:pt modelId="{ACBB20BD-731B-4386-B211-923554A1428E}">
      <dgm:prSet custT="1"/>
      <dgm:spPr/>
      <dgm:t>
        <a:bodyPr/>
        <a:lstStyle/>
        <a:p>
          <a:pPr algn="l"/>
          <a:r>
            <a:rPr lang="ru-RU" sz="1800" b="1" dirty="0" smtClean="0">
              <a:latin typeface="Candara" panose="020E0502030303020204" pitchFamily="34" charset="0"/>
            </a:rPr>
            <a:t>Соразмерное  уменьшение покупной цены</a:t>
          </a:r>
          <a:endParaRPr lang="ru-RU" sz="1800" b="1" dirty="0">
            <a:latin typeface="Candara" panose="020E0502030303020204" pitchFamily="34" charset="0"/>
          </a:endParaRPr>
        </a:p>
      </dgm:t>
    </dgm:pt>
    <dgm:pt modelId="{95662670-6A76-403C-8C78-747F1C5FB3B9}" type="parTrans" cxnId="{E79EFAA9-6B34-41E8-BC49-DD8B260DBEF0}">
      <dgm:prSet/>
      <dgm:spPr/>
      <dgm:t>
        <a:bodyPr/>
        <a:lstStyle/>
        <a:p>
          <a:endParaRPr lang="ru-RU"/>
        </a:p>
      </dgm:t>
    </dgm:pt>
    <dgm:pt modelId="{20F11475-80B8-41F3-9D54-ADDFCB537736}" type="sibTrans" cxnId="{E79EFAA9-6B34-41E8-BC49-DD8B260DBEF0}">
      <dgm:prSet/>
      <dgm:spPr/>
      <dgm:t>
        <a:bodyPr/>
        <a:lstStyle/>
        <a:p>
          <a:endParaRPr lang="ru-RU"/>
        </a:p>
      </dgm:t>
    </dgm:pt>
    <dgm:pt modelId="{CE062530-2253-449E-B0F7-34C7A8A1446E}">
      <dgm:prSet custT="1"/>
      <dgm:spPr/>
      <dgm:t>
        <a:bodyPr/>
        <a:lstStyle/>
        <a:p>
          <a:pPr algn="l"/>
          <a:r>
            <a:rPr lang="ru-RU" sz="1800" b="1" dirty="0" smtClean="0">
              <a:latin typeface="Candara" panose="020E0502030303020204" pitchFamily="34" charset="0"/>
            </a:rPr>
            <a:t>Незамедлительное безвозмездное устранение недостатков товара или возмещения расходов на их исправление потребителем или третьим лицом</a:t>
          </a:r>
          <a:endParaRPr lang="ru-RU" sz="1800" b="1" dirty="0">
            <a:latin typeface="Candara" panose="020E0502030303020204" pitchFamily="34" charset="0"/>
          </a:endParaRPr>
        </a:p>
      </dgm:t>
    </dgm:pt>
    <dgm:pt modelId="{B4D83CA8-B535-47B9-A1F3-55CB08D64BF4}" type="parTrans" cxnId="{47EDD172-9F08-4A36-9095-DBFC688EF99A}">
      <dgm:prSet/>
      <dgm:spPr/>
      <dgm:t>
        <a:bodyPr/>
        <a:lstStyle/>
        <a:p>
          <a:endParaRPr lang="ru-RU"/>
        </a:p>
      </dgm:t>
    </dgm:pt>
    <dgm:pt modelId="{CA081E77-5837-4C63-A935-10D3ED65D5D3}" type="sibTrans" cxnId="{47EDD172-9F08-4A36-9095-DBFC688EF99A}">
      <dgm:prSet/>
      <dgm:spPr/>
      <dgm:t>
        <a:bodyPr/>
        <a:lstStyle/>
        <a:p>
          <a:endParaRPr lang="ru-RU"/>
        </a:p>
      </dgm:t>
    </dgm:pt>
    <dgm:pt modelId="{375BAF6C-74DC-4D1D-8A56-447A832D3642}">
      <dgm:prSet custT="1"/>
      <dgm:spPr/>
      <dgm:t>
        <a:bodyPr/>
        <a:lstStyle/>
        <a:p>
          <a:pPr algn="l"/>
          <a:r>
            <a:rPr lang="ru-RU" sz="1800" b="1" dirty="0" smtClean="0">
              <a:latin typeface="Candara" panose="020E0502030303020204" pitchFamily="34" charset="0"/>
            </a:rPr>
            <a:t>Отказ от исполнения договора купли-продажи и возврат уплаченной за товар суммы</a:t>
          </a:r>
        </a:p>
      </dgm:t>
    </dgm:pt>
    <dgm:pt modelId="{4A6AB872-98AD-4C43-BC42-F6C01B9E069D}" type="parTrans" cxnId="{58391E4B-0CDB-4791-8A11-99070247ED3A}">
      <dgm:prSet/>
      <dgm:spPr/>
      <dgm:t>
        <a:bodyPr/>
        <a:lstStyle/>
        <a:p>
          <a:endParaRPr lang="ru-RU"/>
        </a:p>
      </dgm:t>
    </dgm:pt>
    <dgm:pt modelId="{E49E20CB-5D1B-4337-8A63-5F4A2571D2D4}" type="sibTrans" cxnId="{58391E4B-0CDB-4791-8A11-99070247ED3A}">
      <dgm:prSet/>
      <dgm:spPr/>
      <dgm:t>
        <a:bodyPr/>
        <a:lstStyle/>
        <a:p>
          <a:endParaRPr lang="ru-RU"/>
        </a:p>
      </dgm:t>
    </dgm:pt>
    <dgm:pt modelId="{862DD340-B03A-4FB6-AD1D-7AA842B5D84B}" type="pres">
      <dgm:prSet presAssocID="{3808C28E-5B4A-48EC-9226-05DC6F4FB7B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4F3BCBF-C961-4A5C-8423-C88E2CE0D519}" type="pres">
      <dgm:prSet presAssocID="{C16E875B-E585-4024-BC5F-39336C5A4289}" presName="root" presStyleCnt="0"/>
      <dgm:spPr/>
      <dgm:t>
        <a:bodyPr/>
        <a:lstStyle/>
        <a:p>
          <a:endParaRPr lang="ru-RU"/>
        </a:p>
      </dgm:t>
    </dgm:pt>
    <dgm:pt modelId="{2C333B43-F44B-49B1-BC05-5AC796419196}" type="pres">
      <dgm:prSet presAssocID="{C16E875B-E585-4024-BC5F-39336C5A4289}" presName="rootComposite" presStyleCnt="0"/>
      <dgm:spPr/>
      <dgm:t>
        <a:bodyPr/>
        <a:lstStyle/>
        <a:p>
          <a:endParaRPr lang="ru-RU"/>
        </a:p>
      </dgm:t>
    </dgm:pt>
    <dgm:pt modelId="{3810B348-DDC9-4852-A2CF-A84FB410CF10}" type="pres">
      <dgm:prSet presAssocID="{C16E875B-E585-4024-BC5F-39336C5A4289}" presName="rootText" presStyleLbl="node1" presStyleIdx="0" presStyleCnt="1" custScaleX="336647" custLinFactNeighborX="17960" custLinFactNeighborY="-514"/>
      <dgm:spPr/>
      <dgm:t>
        <a:bodyPr/>
        <a:lstStyle/>
        <a:p>
          <a:endParaRPr lang="ru-RU"/>
        </a:p>
      </dgm:t>
    </dgm:pt>
    <dgm:pt modelId="{77EA8B56-5215-4DA4-A357-11017A59357F}" type="pres">
      <dgm:prSet presAssocID="{C16E875B-E585-4024-BC5F-39336C5A4289}" presName="rootConnector" presStyleLbl="node1" presStyleIdx="0" presStyleCnt="1"/>
      <dgm:spPr/>
      <dgm:t>
        <a:bodyPr/>
        <a:lstStyle/>
        <a:p>
          <a:endParaRPr lang="ru-RU"/>
        </a:p>
      </dgm:t>
    </dgm:pt>
    <dgm:pt modelId="{9980C2F3-F1A8-4CE0-959F-4B4BC3559729}" type="pres">
      <dgm:prSet presAssocID="{C16E875B-E585-4024-BC5F-39336C5A4289}" presName="childShape" presStyleCnt="0"/>
      <dgm:spPr/>
      <dgm:t>
        <a:bodyPr/>
        <a:lstStyle/>
        <a:p>
          <a:endParaRPr lang="ru-RU"/>
        </a:p>
      </dgm:t>
    </dgm:pt>
    <dgm:pt modelId="{EE14184B-08E4-4D20-B83B-ECDCEA8DBA4F}" type="pres">
      <dgm:prSet presAssocID="{4A6AB872-98AD-4C43-BC42-F6C01B9E069D}" presName="Name13" presStyleLbl="parChTrans1D2" presStyleIdx="0" presStyleCnt="5"/>
      <dgm:spPr/>
      <dgm:t>
        <a:bodyPr/>
        <a:lstStyle/>
        <a:p>
          <a:endParaRPr lang="ru-RU"/>
        </a:p>
      </dgm:t>
    </dgm:pt>
    <dgm:pt modelId="{7B4E4D67-362A-42AB-8FE0-50A41D254D17}" type="pres">
      <dgm:prSet presAssocID="{375BAF6C-74DC-4D1D-8A56-447A832D3642}" presName="childText" presStyleLbl="bgAcc1" presStyleIdx="0" presStyleCnt="5" custScaleX="624071" custScaleY="106611" custLinFactY="256633" custLinFactNeighborX="524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24538-0880-46D7-963D-E019E61C745F}" type="pres">
      <dgm:prSet presAssocID="{B4D83CA8-B535-47B9-A1F3-55CB08D64BF4}" presName="Name13" presStyleLbl="parChTrans1D2" presStyleIdx="1" presStyleCnt="5"/>
      <dgm:spPr/>
      <dgm:t>
        <a:bodyPr/>
        <a:lstStyle/>
        <a:p>
          <a:endParaRPr lang="ru-RU"/>
        </a:p>
      </dgm:t>
    </dgm:pt>
    <dgm:pt modelId="{D9F0FD5F-4791-40CC-A50D-7F0D6B0D5C4F}" type="pres">
      <dgm:prSet presAssocID="{CE062530-2253-449E-B0F7-34C7A8A1446E}" presName="childText" presStyleLbl="bgAcc1" presStyleIdx="1" presStyleCnt="5" custScaleX="621352" custScaleY="168106" custLinFactY="100000" custLinFactNeighborX="524" custLinFactNeighborY="134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CA48A-FCFD-4E2F-9764-2BC39073559F}" type="pres">
      <dgm:prSet presAssocID="{95662670-6A76-403C-8C78-747F1C5FB3B9}" presName="Name13" presStyleLbl="parChTrans1D2" presStyleIdx="2" presStyleCnt="5"/>
      <dgm:spPr/>
      <dgm:t>
        <a:bodyPr/>
        <a:lstStyle/>
        <a:p>
          <a:endParaRPr lang="ru-RU"/>
        </a:p>
      </dgm:t>
    </dgm:pt>
    <dgm:pt modelId="{DB9F061B-81FC-4B75-AD2F-F496D5E1E817}" type="pres">
      <dgm:prSet presAssocID="{ACBB20BD-731B-4386-B211-923554A1428E}" presName="childText" presStyleLbl="bgAcc1" presStyleIdx="2" presStyleCnt="5" custScaleX="618321" custScaleY="93459" custLinFactNeighborX="7513" custLinFactNeighborY="-70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22426-53EE-4114-91AA-7A8746986AE9}" type="pres">
      <dgm:prSet presAssocID="{F453689E-5CC4-441E-B5D6-14FE8D940E55}" presName="Name13" presStyleLbl="parChTrans1D2" presStyleIdx="3" presStyleCnt="5"/>
      <dgm:spPr/>
      <dgm:t>
        <a:bodyPr/>
        <a:lstStyle/>
        <a:p>
          <a:endParaRPr lang="ru-RU"/>
        </a:p>
      </dgm:t>
    </dgm:pt>
    <dgm:pt modelId="{46B6EEAA-D60B-4FBA-8829-94155B09BD92}" type="pres">
      <dgm:prSet presAssocID="{CF49B5ED-F61E-4A85-B79A-8E28870EF57B}" presName="childText" presStyleLbl="bgAcc1" presStyleIdx="3" presStyleCnt="5" custScaleX="622261" custLinFactY="-122670" custLinFactNeighborX="7513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57CD6F-EE20-452E-ACF0-B4F04AB0ED08}" type="pres">
      <dgm:prSet presAssocID="{542A539F-EF8A-4CD0-A810-34D7E122BA10}" presName="Name13" presStyleLbl="parChTrans1D2" presStyleIdx="4" presStyleCnt="5"/>
      <dgm:spPr/>
      <dgm:t>
        <a:bodyPr/>
        <a:lstStyle/>
        <a:p>
          <a:endParaRPr lang="ru-RU"/>
        </a:p>
      </dgm:t>
    </dgm:pt>
    <dgm:pt modelId="{8F188624-926B-4E76-B314-7DA844E0C771}" type="pres">
      <dgm:prSet presAssocID="{CCEA6E63-7F14-4DC8-BC4B-700F08573C29}" presName="childText" presStyleLbl="bgAcc1" presStyleIdx="4" presStyleCnt="5" custScaleX="608299" custScaleY="88588" custLinFactY="-270680" custLinFactNeighborX="7513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42F978-CE6E-4BA0-9EBB-F9F597F33B47}" type="presOf" srcId="{C16E875B-E585-4024-BC5F-39336C5A4289}" destId="{77EA8B56-5215-4DA4-A357-11017A59357F}" srcOrd="1" destOrd="0" presId="urn:microsoft.com/office/officeart/2005/8/layout/hierarchy3"/>
    <dgm:cxn modelId="{651BEF67-FC5D-410D-8CA5-8A4333EC6F3C}" type="presOf" srcId="{ACBB20BD-731B-4386-B211-923554A1428E}" destId="{DB9F061B-81FC-4B75-AD2F-F496D5E1E817}" srcOrd="0" destOrd="0" presId="urn:microsoft.com/office/officeart/2005/8/layout/hierarchy3"/>
    <dgm:cxn modelId="{42AAD35F-8803-46F2-A0F3-97B90C3F17F5}" type="presOf" srcId="{375BAF6C-74DC-4D1D-8A56-447A832D3642}" destId="{7B4E4D67-362A-42AB-8FE0-50A41D254D17}" srcOrd="0" destOrd="0" presId="urn:microsoft.com/office/officeart/2005/8/layout/hierarchy3"/>
    <dgm:cxn modelId="{EFC843C5-79BD-40DA-9A67-E73D3320A3DC}" type="presOf" srcId="{CE062530-2253-449E-B0F7-34C7A8A1446E}" destId="{D9F0FD5F-4791-40CC-A50D-7F0D6B0D5C4F}" srcOrd="0" destOrd="0" presId="urn:microsoft.com/office/officeart/2005/8/layout/hierarchy3"/>
    <dgm:cxn modelId="{336BAC8E-8FD9-4804-AB92-8FED1CAE10EF}" type="presOf" srcId="{CF49B5ED-F61E-4A85-B79A-8E28870EF57B}" destId="{46B6EEAA-D60B-4FBA-8829-94155B09BD92}" srcOrd="0" destOrd="0" presId="urn:microsoft.com/office/officeart/2005/8/layout/hierarchy3"/>
    <dgm:cxn modelId="{393396FB-4CC2-4119-AA25-6885B84C374B}" type="presOf" srcId="{4A6AB872-98AD-4C43-BC42-F6C01B9E069D}" destId="{EE14184B-08E4-4D20-B83B-ECDCEA8DBA4F}" srcOrd="0" destOrd="0" presId="urn:microsoft.com/office/officeart/2005/8/layout/hierarchy3"/>
    <dgm:cxn modelId="{32CB6BE7-8004-430F-A4AE-013807210035}" type="presOf" srcId="{CCEA6E63-7F14-4DC8-BC4B-700F08573C29}" destId="{8F188624-926B-4E76-B314-7DA844E0C771}" srcOrd="0" destOrd="0" presId="urn:microsoft.com/office/officeart/2005/8/layout/hierarchy3"/>
    <dgm:cxn modelId="{1657D143-D175-414B-8E85-121916D206DB}" srcId="{C16E875B-E585-4024-BC5F-39336C5A4289}" destId="{CF49B5ED-F61E-4A85-B79A-8E28870EF57B}" srcOrd="3" destOrd="0" parTransId="{F453689E-5CC4-441E-B5D6-14FE8D940E55}" sibTransId="{1213F853-529B-44BB-9BFD-112A1AFD24B9}"/>
    <dgm:cxn modelId="{6DCC32D2-EBE1-4554-A2CD-CF9F6D5BAD10}" srcId="{C16E875B-E585-4024-BC5F-39336C5A4289}" destId="{CCEA6E63-7F14-4DC8-BC4B-700F08573C29}" srcOrd="4" destOrd="0" parTransId="{542A539F-EF8A-4CD0-A810-34D7E122BA10}" sibTransId="{A6E8B1F0-03E8-42A0-A38B-D2A925414196}"/>
    <dgm:cxn modelId="{9A114DD1-E0C6-452C-B50B-463C5EFD4415}" type="presOf" srcId="{3808C28E-5B4A-48EC-9226-05DC6F4FB7B3}" destId="{862DD340-B03A-4FB6-AD1D-7AA842B5D84B}" srcOrd="0" destOrd="0" presId="urn:microsoft.com/office/officeart/2005/8/layout/hierarchy3"/>
    <dgm:cxn modelId="{47EDD172-9F08-4A36-9095-DBFC688EF99A}" srcId="{C16E875B-E585-4024-BC5F-39336C5A4289}" destId="{CE062530-2253-449E-B0F7-34C7A8A1446E}" srcOrd="1" destOrd="0" parTransId="{B4D83CA8-B535-47B9-A1F3-55CB08D64BF4}" sibTransId="{CA081E77-5837-4C63-A935-10D3ED65D5D3}"/>
    <dgm:cxn modelId="{58391E4B-0CDB-4791-8A11-99070247ED3A}" srcId="{C16E875B-E585-4024-BC5F-39336C5A4289}" destId="{375BAF6C-74DC-4D1D-8A56-447A832D3642}" srcOrd="0" destOrd="0" parTransId="{4A6AB872-98AD-4C43-BC42-F6C01B9E069D}" sibTransId="{E49E20CB-5D1B-4337-8A63-5F4A2571D2D4}"/>
    <dgm:cxn modelId="{E79EFAA9-6B34-41E8-BC49-DD8B260DBEF0}" srcId="{C16E875B-E585-4024-BC5F-39336C5A4289}" destId="{ACBB20BD-731B-4386-B211-923554A1428E}" srcOrd="2" destOrd="0" parTransId="{95662670-6A76-403C-8C78-747F1C5FB3B9}" sibTransId="{20F11475-80B8-41F3-9D54-ADDFCB537736}"/>
    <dgm:cxn modelId="{FE8D8508-89F7-497B-85C3-36F6E3D6AD3D}" type="presOf" srcId="{95662670-6A76-403C-8C78-747F1C5FB3B9}" destId="{568CA48A-FCFD-4E2F-9764-2BC39073559F}" srcOrd="0" destOrd="0" presId="urn:microsoft.com/office/officeart/2005/8/layout/hierarchy3"/>
    <dgm:cxn modelId="{EE3D1858-CF33-4234-8BAD-643E87B5C9F9}" srcId="{3808C28E-5B4A-48EC-9226-05DC6F4FB7B3}" destId="{C16E875B-E585-4024-BC5F-39336C5A4289}" srcOrd="0" destOrd="0" parTransId="{AB435C19-F2FD-42FD-B2CD-F3FE53366C0D}" sibTransId="{FCD7F38E-D4FD-4FA7-9A60-D1B4026E0ED7}"/>
    <dgm:cxn modelId="{56232213-D8FC-40E3-B120-DD6E6260929D}" type="presOf" srcId="{C16E875B-E585-4024-BC5F-39336C5A4289}" destId="{3810B348-DDC9-4852-A2CF-A84FB410CF10}" srcOrd="0" destOrd="0" presId="urn:microsoft.com/office/officeart/2005/8/layout/hierarchy3"/>
    <dgm:cxn modelId="{6BCE0564-03A5-43A2-B58E-A263109A2189}" type="presOf" srcId="{B4D83CA8-B535-47B9-A1F3-55CB08D64BF4}" destId="{DFB24538-0880-46D7-963D-E019E61C745F}" srcOrd="0" destOrd="0" presId="urn:microsoft.com/office/officeart/2005/8/layout/hierarchy3"/>
    <dgm:cxn modelId="{90030C3D-2B0E-4875-84A5-97CDEBAD1E22}" type="presOf" srcId="{542A539F-EF8A-4CD0-A810-34D7E122BA10}" destId="{2557CD6F-EE20-452E-ACF0-B4F04AB0ED08}" srcOrd="0" destOrd="0" presId="urn:microsoft.com/office/officeart/2005/8/layout/hierarchy3"/>
    <dgm:cxn modelId="{56491250-E013-4D4E-9665-F04257946163}" type="presOf" srcId="{F453689E-5CC4-441E-B5D6-14FE8D940E55}" destId="{C4122426-53EE-4114-91AA-7A8746986AE9}" srcOrd="0" destOrd="0" presId="urn:microsoft.com/office/officeart/2005/8/layout/hierarchy3"/>
    <dgm:cxn modelId="{DBB1047F-F3D6-4D51-A4EA-549817A4C388}" type="presParOf" srcId="{862DD340-B03A-4FB6-AD1D-7AA842B5D84B}" destId="{C4F3BCBF-C961-4A5C-8423-C88E2CE0D519}" srcOrd="0" destOrd="0" presId="urn:microsoft.com/office/officeart/2005/8/layout/hierarchy3"/>
    <dgm:cxn modelId="{250F0147-12BB-41A8-8C43-5246721D6524}" type="presParOf" srcId="{C4F3BCBF-C961-4A5C-8423-C88E2CE0D519}" destId="{2C333B43-F44B-49B1-BC05-5AC796419196}" srcOrd="0" destOrd="0" presId="urn:microsoft.com/office/officeart/2005/8/layout/hierarchy3"/>
    <dgm:cxn modelId="{264C1D60-3140-41B6-AF14-7942F425AA5D}" type="presParOf" srcId="{2C333B43-F44B-49B1-BC05-5AC796419196}" destId="{3810B348-DDC9-4852-A2CF-A84FB410CF10}" srcOrd="0" destOrd="0" presId="urn:microsoft.com/office/officeart/2005/8/layout/hierarchy3"/>
    <dgm:cxn modelId="{1CF30EF5-5481-45C7-AF97-993833F6F7AE}" type="presParOf" srcId="{2C333B43-F44B-49B1-BC05-5AC796419196}" destId="{77EA8B56-5215-4DA4-A357-11017A59357F}" srcOrd="1" destOrd="0" presId="urn:microsoft.com/office/officeart/2005/8/layout/hierarchy3"/>
    <dgm:cxn modelId="{558F6AC3-BABA-4935-BB45-629B796B542C}" type="presParOf" srcId="{C4F3BCBF-C961-4A5C-8423-C88E2CE0D519}" destId="{9980C2F3-F1A8-4CE0-959F-4B4BC3559729}" srcOrd="1" destOrd="0" presId="urn:microsoft.com/office/officeart/2005/8/layout/hierarchy3"/>
    <dgm:cxn modelId="{E234A491-024B-48EA-80A8-D99D9AD28A8A}" type="presParOf" srcId="{9980C2F3-F1A8-4CE0-959F-4B4BC3559729}" destId="{EE14184B-08E4-4D20-B83B-ECDCEA8DBA4F}" srcOrd="0" destOrd="0" presId="urn:microsoft.com/office/officeart/2005/8/layout/hierarchy3"/>
    <dgm:cxn modelId="{62D9E040-E801-4B48-86B1-D999A661F4C6}" type="presParOf" srcId="{9980C2F3-F1A8-4CE0-959F-4B4BC3559729}" destId="{7B4E4D67-362A-42AB-8FE0-50A41D254D17}" srcOrd="1" destOrd="0" presId="urn:microsoft.com/office/officeart/2005/8/layout/hierarchy3"/>
    <dgm:cxn modelId="{4EF4FC4A-67C3-4523-961D-82D5F1255D38}" type="presParOf" srcId="{9980C2F3-F1A8-4CE0-959F-4B4BC3559729}" destId="{DFB24538-0880-46D7-963D-E019E61C745F}" srcOrd="2" destOrd="0" presId="urn:microsoft.com/office/officeart/2005/8/layout/hierarchy3"/>
    <dgm:cxn modelId="{458AACBF-91F7-43C9-A7E1-B32C192E3054}" type="presParOf" srcId="{9980C2F3-F1A8-4CE0-959F-4B4BC3559729}" destId="{D9F0FD5F-4791-40CC-A50D-7F0D6B0D5C4F}" srcOrd="3" destOrd="0" presId="urn:microsoft.com/office/officeart/2005/8/layout/hierarchy3"/>
    <dgm:cxn modelId="{5DCA7769-F11E-49C6-A76F-3C60577ED19C}" type="presParOf" srcId="{9980C2F3-F1A8-4CE0-959F-4B4BC3559729}" destId="{568CA48A-FCFD-4E2F-9764-2BC39073559F}" srcOrd="4" destOrd="0" presId="urn:microsoft.com/office/officeart/2005/8/layout/hierarchy3"/>
    <dgm:cxn modelId="{4ED0BF33-E053-4C23-9101-58D503D3DE10}" type="presParOf" srcId="{9980C2F3-F1A8-4CE0-959F-4B4BC3559729}" destId="{DB9F061B-81FC-4B75-AD2F-F496D5E1E817}" srcOrd="5" destOrd="0" presId="urn:microsoft.com/office/officeart/2005/8/layout/hierarchy3"/>
    <dgm:cxn modelId="{2C8FCD49-6177-4993-AC1B-F7D0989E0563}" type="presParOf" srcId="{9980C2F3-F1A8-4CE0-959F-4B4BC3559729}" destId="{C4122426-53EE-4114-91AA-7A8746986AE9}" srcOrd="6" destOrd="0" presId="urn:microsoft.com/office/officeart/2005/8/layout/hierarchy3"/>
    <dgm:cxn modelId="{B6D1AC71-9EB0-486E-8B02-A684DAD16DA4}" type="presParOf" srcId="{9980C2F3-F1A8-4CE0-959F-4B4BC3559729}" destId="{46B6EEAA-D60B-4FBA-8829-94155B09BD92}" srcOrd="7" destOrd="0" presId="urn:microsoft.com/office/officeart/2005/8/layout/hierarchy3"/>
    <dgm:cxn modelId="{4F855730-6270-449F-ADB0-2070AAAC3187}" type="presParOf" srcId="{9980C2F3-F1A8-4CE0-959F-4B4BC3559729}" destId="{2557CD6F-EE20-452E-ACF0-B4F04AB0ED08}" srcOrd="8" destOrd="0" presId="urn:microsoft.com/office/officeart/2005/8/layout/hierarchy3"/>
    <dgm:cxn modelId="{DCC1D0ED-10BE-41C9-BF45-83A743581A64}" type="presParOf" srcId="{9980C2F3-F1A8-4CE0-959F-4B4BC3559729}" destId="{8F188624-926B-4E76-B314-7DA844E0C771}" srcOrd="9" destOrd="0" presId="urn:microsoft.com/office/officeart/2005/8/layout/hierarchy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08C28E-5B4A-48EC-9226-05DC6F4FB7B3}" type="doc">
      <dgm:prSet loTypeId="urn:microsoft.com/office/officeart/2005/8/layout/hierarchy3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16E875B-E585-4024-BC5F-39336C5A428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andara" pitchFamily="34" charset="0"/>
            </a:rPr>
            <a:t>По выбору потребителя</a:t>
          </a:r>
          <a:endParaRPr lang="ru-RU" sz="2000" b="1" dirty="0">
            <a:solidFill>
              <a:schemeClr val="tx1"/>
            </a:solidFill>
            <a:latin typeface="Candara" pitchFamily="34" charset="0"/>
          </a:endParaRPr>
        </a:p>
      </dgm:t>
    </dgm:pt>
    <dgm:pt modelId="{AB435C19-F2FD-42FD-B2CD-F3FE53366C0D}" type="parTrans" cxnId="{EE3D1858-CF33-4234-8BAD-643E87B5C9F9}">
      <dgm:prSet/>
      <dgm:spPr/>
      <dgm:t>
        <a:bodyPr/>
        <a:lstStyle/>
        <a:p>
          <a:endParaRPr lang="ru-RU"/>
        </a:p>
      </dgm:t>
    </dgm:pt>
    <dgm:pt modelId="{FCD7F38E-D4FD-4FA7-9A60-D1B4026E0ED7}" type="sibTrans" cxnId="{EE3D1858-CF33-4234-8BAD-643E87B5C9F9}">
      <dgm:prSet/>
      <dgm:spPr/>
      <dgm:t>
        <a:bodyPr/>
        <a:lstStyle/>
        <a:p>
          <a:endParaRPr lang="ru-RU"/>
        </a:p>
      </dgm:t>
    </dgm:pt>
    <dgm:pt modelId="{CCEA6E63-7F14-4DC8-BC4B-700F08573C29}">
      <dgm:prSet custT="1"/>
      <dgm:spPr/>
      <dgm:t>
        <a:bodyPr/>
        <a:lstStyle/>
        <a:p>
          <a:pPr algn="l"/>
          <a:r>
            <a:rPr lang="ru-RU" sz="1800" dirty="0" smtClean="0">
              <a:solidFill>
                <a:schemeClr val="tx1"/>
              </a:solidFill>
            </a:rPr>
            <a:t>безвозмездного устранения недостатков выполненной работы (оказанной услуги)</a:t>
          </a:r>
          <a:endParaRPr lang="ru-RU" sz="1800" b="1" dirty="0">
            <a:solidFill>
              <a:schemeClr val="tx1"/>
            </a:solidFill>
            <a:latin typeface="Cambria" pitchFamily="18" charset="0"/>
          </a:endParaRPr>
        </a:p>
      </dgm:t>
    </dgm:pt>
    <dgm:pt modelId="{542A539F-EF8A-4CD0-A810-34D7E122BA10}" type="parTrans" cxnId="{6DCC32D2-EBE1-4554-A2CD-CF9F6D5BAD10}">
      <dgm:prSet/>
      <dgm:spPr/>
      <dgm:t>
        <a:bodyPr/>
        <a:lstStyle/>
        <a:p>
          <a:endParaRPr lang="ru-RU"/>
        </a:p>
      </dgm:t>
    </dgm:pt>
    <dgm:pt modelId="{A6E8B1F0-03E8-42A0-A38B-D2A925414196}" type="sibTrans" cxnId="{6DCC32D2-EBE1-4554-A2CD-CF9F6D5BAD10}">
      <dgm:prSet/>
      <dgm:spPr/>
      <dgm:t>
        <a:bodyPr/>
        <a:lstStyle/>
        <a:p>
          <a:endParaRPr lang="ru-RU"/>
        </a:p>
      </dgm:t>
    </dgm:pt>
    <dgm:pt modelId="{CF49B5ED-F61E-4A85-B79A-8E28870EF57B}">
      <dgm:prSet custT="1"/>
      <dgm:spPr/>
      <dgm:t>
        <a:bodyPr/>
        <a:lstStyle/>
        <a:p>
          <a:pPr algn="l">
            <a:spcAft>
              <a:spcPts val="0"/>
            </a:spcAft>
          </a:pPr>
          <a:r>
            <a:rPr lang="ru-RU" sz="1800" dirty="0" smtClean="0"/>
            <a:t>соответствующего уменьшения цены выполненной работы (оказанной услуги)</a:t>
          </a:r>
          <a:endParaRPr lang="ru-RU" sz="1800" b="1" dirty="0">
            <a:latin typeface="Candara" panose="020E0502030303020204" pitchFamily="34" charset="0"/>
          </a:endParaRPr>
        </a:p>
      </dgm:t>
    </dgm:pt>
    <dgm:pt modelId="{F453689E-5CC4-441E-B5D6-14FE8D940E55}" type="parTrans" cxnId="{1657D143-D175-414B-8E85-121916D206DB}">
      <dgm:prSet/>
      <dgm:spPr/>
      <dgm:t>
        <a:bodyPr/>
        <a:lstStyle/>
        <a:p>
          <a:endParaRPr lang="ru-RU"/>
        </a:p>
      </dgm:t>
    </dgm:pt>
    <dgm:pt modelId="{1213F853-529B-44BB-9BFD-112A1AFD24B9}" type="sibTrans" cxnId="{1657D143-D175-414B-8E85-121916D206DB}">
      <dgm:prSet/>
      <dgm:spPr/>
      <dgm:t>
        <a:bodyPr/>
        <a:lstStyle/>
        <a:p>
          <a:endParaRPr lang="ru-RU"/>
        </a:p>
      </dgm:t>
    </dgm:pt>
    <dgm:pt modelId="{ACBB20BD-731B-4386-B211-923554A1428E}">
      <dgm:prSet custT="1"/>
      <dgm:spPr/>
      <dgm:t>
        <a:bodyPr/>
        <a:lstStyle/>
        <a:p>
          <a:pPr algn="l"/>
          <a:r>
            <a:rPr lang="ru-RU" sz="1800" dirty="0" smtClean="0"/>
            <a:t>безвозмездного изготовления другой вещи из однородного материала такого же качества или повторного выполнения работы</a:t>
          </a:r>
          <a:endParaRPr lang="ru-RU" sz="1800" b="1" dirty="0">
            <a:latin typeface="Candara" panose="020E0502030303020204" pitchFamily="34" charset="0"/>
          </a:endParaRPr>
        </a:p>
      </dgm:t>
    </dgm:pt>
    <dgm:pt modelId="{95662670-6A76-403C-8C78-747F1C5FB3B9}" type="parTrans" cxnId="{E79EFAA9-6B34-41E8-BC49-DD8B260DBEF0}">
      <dgm:prSet/>
      <dgm:spPr/>
      <dgm:t>
        <a:bodyPr/>
        <a:lstStyle/>
        <a:p>
          <a:endParaRPr lang="ru-RU"/>
        </a:p>
      </dgm:t>
    </dgm:pt>
    <dgm:pt modelId="{20F11475-80B8-41F3-9D54-ADDFCB537736}" type="sibTrans" cxnId="{E79EFAA9-6B34-41E8-BC49-DD8B260DBEF0}">
      <dgm:prSet/>
      <dgm:spPr/>
      <dgm:t>
        <a:bodyPr/>
        <a:lstStyle/>
        <a:p>
          <a:endParaRPr lang="ru-RU"/>
        </a:p>
      </dgm:t>
    </dgm:pt>
    <dgm:pt modelId="{CE062530-2253-449E-B0F7-34C7A8A1446E}">
      <dgm:prSet custT="1"/>
      <dgm:spPr/>
      <dgm:t>
        <a:bodyPr/>
        <a:lstStyle/>
        <a:p>
          <a:pPr algn="l"/>
          <a:r>
            <a:rPr lang="ru-RU" sz="1800" dirty="0" smtClean="0"/>
            <a:t>возмещения понесенных им расходов по устранению недостатков выполненной работы (оказанной услуги) своими силами или третьими лицами.</a:t>
          </a:r>
          <a:endParaRPr lang="ru-RU" sz="1800" b="1" dirty="0">
            <a:latin typeface="Candara" panose="020E0502030303020204" pitchFamily="34" charset="0"/>
          </a:endParaRPr>
        </a:p>
      </dgm:t>
    </dgm:pt>
    <dgm:pt modelId="{B4D83CA8-B535-47B9-A1F3-55CB08D64BF4}" type="parTrans" cxnId="{47EDD172-9F08-4A36-9095-DBFC688EF99A}">
      <dgm:prSet/>
      <dgm:spPr/>
      <dgm:t>
        <a:bodyPr/>
        <a:lstStyle/>
        <a:p>
          <a:endParaRPr lang="ru-RU"/>
        </a:p>
      </dgm:t>
    </dgm:pt>
    <dgm:pt modelId="{CA081E77-5837-4C63-A935-10D3ED65D5D3}" type="sibTrans" cxnId="{47EDD172-9F08-4A36-9095-DBFC688EF99A}">
      <dgm:prSet/>
      <dgm:spPr/>
      <dgm:t>
        <a:bodyPr/>
        <a:lstStyle/>
        <a:p>
          <a:endParaRPr lang="ru-RU"/>
        </a:p>
      </dgm:t>
    </dgm:pt>
    <dgm:pt modelId="{375BAF6C-74DC-4D1D-8A56-447A832D3642}">
      <dgm:prSet custT="1"/>
      <dgm:spPr/>
      <dgm:t>
        <a:bodyPr/>
        <a:lstStyle/>
        <a:p>
          <a:pPr algn="l"/>
          <a:r>
            <a:rPr lang="ru-RU" sz="1800" dirty="0" smtClean="0"/>
            <a:t>Потребитель вправе отказаться от исполнения договора о выполнении работы (оказании услуги) </a:t>
          </a:r>
          <a:endParaRPr lang="ru-RU" sz="1800" b="1" dirty="0" smtClean="0">
            <a:latin typeface="Candara" panose="020E0502030303020204" pitchFamily="34" charset="0"/>
          </a:endParaRPr>
        </a:p>
      </dgm:t>
    </dgm:pt>
    <dgm:pt modelId="{4A6AB872-98AD-4C43-BC42-F6C01B9E069D}" type="parTrans" cxnId="{58391E4B-0CDB-4791-8A11-99070247ED3A}">
      <dgm:prSet/>
      <dgm:spPr/>
      <dgm:t>
        <a:bodyPr/>
        <a:lstStyle/>
        <a:p>
          <a:endParaRPr lang="ru-RU"/>
        </a:p>
      </dgm:t>
    </dgm:pt>
    <dgm:pt modelId="{E49E20CB-5D1B-4337-8A63-5F4A2571D2D4}" type="sibTrans" cxnId="{58391E4B-0CDB-4791-8A11-99070247ED3A}">
      <dgm:prSet/>
      <dgm:spPr/>
      <dgm:t>
        <a:bodyPr/>
        <a:lstStyle/>
        <a:p>
          <a:endParaRPr lang="ru-RU"/>
        </a:p>
      </dgm:t>
    </dgm:pt>
    <dgm:pt modelId="{862DD340-B03A-4FB6-AD1D-7AA842B5D84B}" type="pres">
      <dgm:prSet presAssocID="{3808C28E-5B4A-48EC-9226-05DC6F4FB7B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4F3BCBF-C961-4A5C-8423-C88E2CE0D519}" type="pres">
      <dgm:prSet presAssocID="{C16E875B-E585-4024-BC5F-39336C5A4289}" presName="root" presStyleCnt="0"/>
      <dgm:spPr/>
      <dgm:t>
        <a:bodyPr/>
        <a:lstStyle/>
        <a:p>
          <a:endParaRPr lang="ru-RU"/>
        </a:p>
      </dgm:t>
    </dgm:pt>
    <dgm:pt modelId="{2C333B43-F44B-49B1-BC05-5AC796419196}" type="pres">
      <dgm:prSet presAssocID="{C16E875B-E585-4024-BC5F-39336C5A4289}" presName="rootComposite" presStyleCnt="0"/>
      <dgm:spPr/>
      <dgm:t>
        <a:bodyPr/>
        <a:lstStyle/>
        <a:p>
          <a:endParaRPr lang="ru-RU"/>
        </a:p>
      </dgm:t>
    </dgm:pt>
    <dgm:pt modelId="{3810B348-DDC9-4852-A2CF-A84FB410CF10}" type="pres">
      <dgm:prSet presAssocID="{C16E875B-E585-4024-BC5F-39336C5A4289}" presName="rootText" presStyleLbl="node1" presStyleIdx="0" presStyleCnt="1" custScaleX="336647" custLinFactNeighborX="13238" custLinFactNeighborY="-567"/>
      <dgm:spPr/>
      <dgm:t>
        <a:bodyPr/>
        <a:lstStyle/>
        <a:p>
          <a:endParaRPr lang="ru-RU"/>
        </a:p>
      </dgm:t>
    </dgm:pt>
    <dgm:pt modelId="{77EA8B56-5215-4DA4-A357-11017A59357F}" type="pres">
      <dgm:prSet presAssocID="{C16E875B-E585-4024-BC5F-39336C5A4289}" presName="rootConnector" presStyleLbl="node1" presStyleIdx="0" presStyleCnt="1"/>
      <dgm:spPr/>
      <dgm:t>
        <a:bodyPr/>
        <a:lstStyle/>
        <a:p>
          <a:endParaRPr lang="ru-RU"/>
        </a:p>
      </dgm:t>
    </dgm:pt>
    <dgm:pt modelId="{9980C2F3-F1A8-4CE0-959F-4B4BC3559729}" type="pres">
      <dgm:prSet presAssocID="{C16E875B-E585-4024-BC5F-39336C5A4289}" presName="childShape" presStyleCnt="0"/>
      <dgm:spPr/>
      <dgm:t>
        <a:bodyPr/>
        <a:lstStyle/>
        <a:p>
          <a:endParaRPr lang="ru-RU"/>
        </a:p>
      </dgm:t>
    </dgm:pt>
    <dgm:pt modelId="{EE14184B-08E4-4D20-B83B-ECDCEA8DBA4F}" type="pres">
      <dgm:prSet presAssocID="{4A6AB872-98AD-4C43-BC42-F6C01B9E069D}" presName="Name13" presStyleLbl="parChTrans1D2" presStyleIdx="0" presStyleCnt="5"/>
      <dgm:spPr/>
      <dgm:t>
        <a:bodyPr/>
        <a:lstStyle/>
        <a:p>
          <a:endParaRPr lang="ru-RU"/>
        </a:p>
      </dgm:t>
    </dgm:pt>
    <dgm:pt modelId="{7B4E4D67-362A-42AB-8FE0-50A41D254D17}" type="pres">
      <dgm:prSet presAssocID="{375BAF6C-74DC-4D1D-8A56-447A832D3642}" presName="childText" presStyleLbl="bgAcc1" presStyleIdx="0" presStyleCnt="5" custScaleX="562230" custScaleY="106611" custLinFactY="256633" custLinFactNeighborX="524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24538-0880-46D7-963D-E019E61C745F}" type="pres">
      <dgm:prSet presAssocID="{B4D83CA8-B535-47B9-A1F3-55CB08D64BF4}" presName="Name13" presStyleLbl="parChTrans1D2" presStyleIdx="1" presStyleCnt="5"/>
      <dgm:spPr/>
      <dgm:t>
        <a:bodyPr/>
        <a:lstStyle/>
        <a:p>
          <a:endParaRPr lang="ru-RU"/>
        </a:p>
      </dgm:t>
    </dgm:pt>
    <dgm:pt modelId="{D9F0FD5F-4791-40CC-A50D-7F0D6B0D5C4F}" type="pres">
      <dgm:prSet presAssocID="{CE062530-2253-449E-B0F7-34C7A8A1446E}" presName="childText" presStyleLbl="bgAcc1" presStyleIdx="1" presStyleCnt="5" custScaleX="556958" custScaleY="135641" custLinFactY="100000" custLinFactNeighborX="7079" custLinFactNeighborY="134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CA48A-FCFD-4E2F-9764-2BC39073559F}" type="pres">
      <dgm:prSet presAssocID="{95662670-6A76-403C-8C78-747F1C5FB3B9}" presName="Name13" presStyleLbl="parChTrans1D2" presStyleIdx="2" presStyleCnt="5"/>
      <dgm:spPr/>
      <dgm:t>
        <a:bodyPr/>
        <a:lstStyle/>
        <a:p>
          <a:endParaRPr lang="ru-RU"/>
        </a:p>
      </dgm:t>
    </dgm:pt>
    <dgm:pt modelId="{DB9F061B-81FC-4B75-AD2F-F496D5E1E817}" type="pres">
      <dgm:prSet presAssocID="{ACBB20BD-731B-4386-B211-923554A1428E}" presName="childText" presStyleLbl="bgAcc1" presStyleIdx="2" presStyleCnt="5" custScaleX="557019" custScaleY="115775" custLinFactNeighborX="7513" custLinFactNeighborY="-70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22426-53EE-4114-91AA-7A8746986AE9}" type="pres">
      <dgm:prSet presAssocID="{F453689E-5CC4-441E-B5D6-14FE8D940E55}" presName="Name13" presStyleLbl="parChTrans1D2" presStyleIdx="3" presStyleCnt="5"/>
      <dgm:spPr/>
      <dgm:t>
        <a:bodyPr/>
        <a:lstStyle/>
        <a:p>
          <a:endParaRPr lang="ru-RU"/>
        </a:p>
      </dgm:t>
    </dgm:pt>
    <dgm:pt modelId="{46B6EEAA-D60B-4FBA-8829-94155B09BD92}" type="pres">
      <dgm:prSet presAssocID="{CF49B5ED-F61E-4A85-B79A-8E28870EF57B}" presName="childText" presStyleLbl="bgAcc1" presStyleIdx="3" presStyleCnt="5" custScaleX="551519" custLinFactY="-122670" custLinFactNeighborX="7513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57CD6F-EE20-452E-ACF0-B4F04AB0ED08}" type="pres">
      <dgm:prSet presAssocID="{542A539F-EF8A-4CD0-A810-34D7E122BA10}" presName="Name13" presStyleLbl="parChTrans1D2" presStyleIdx="4" presStyleCnt="5"/>
      <dgm:spPr/>
      <dgm:t>
        <a:bodyPr/>
        <a:lstStyle/>
        <a:p>
          <a:endParaRPr lang="ru-RU"/>
        </a:p>
      </dgm:t>
    </dgm:pt>
    <dgm:pt modelId="{8F188624-926B-4E76-B314-7DA844E0C771}" type="pres">
      <dgm:prSet presAssocID="{CCEA6E63-7F14-4DC8-BC4B-700F08573C29}" presName="childText" presStyleLbl="bgAcc1" presStyleIdx="4" presStyleCnt="5" custScaleX="545614" custScaleY="88588" custLinFactY="-270680" custLinFactNeighborX="7513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4751A8-DA2D-464C-BCD3-AE8035AA3145}" type="presOf" srcId="{3808C28E-5B4A-48EC-9226-05DC6F4FB7B3}" destId="{862DD340-B03A-4FB6-AD1D-7AA842B5D84B}" srcOrd="0" destOrd="0" presId="urn:microsoft.com/office/officeart/2005/8/layout/hierarchy3"/>
    <dgm:cxn modelId="{A1B83A8E-9280-435B-BA0B-D4B41E2B12A4}" type="presOf" srcId="{C16E875B-E585-4024-BC5F-39336C5A4289}" destId="{77EA8B56-5215-4DA4-A357-11017A59357F}" srcOrd="1" destOrd="0" presId="urn:microsoft.com/office/officeart/2005/8/layout/hierarchy3"/>
    <dgm:cxn modelId="{2E57217F-F619-4C47-9B8C-44A177FC6AA9}" type="presOf" srcId="{95662670-6A76-403C-8C78-747F1C5FB3B9}" destId="{568CA48A-FCFD-4E2F-9764-2BC39073559F}" srcOrd="0" destOrd="0" presId="urn:microsoft.com/office/officeart/2005/8/layout/hierarchy3"/>
    <dgm:cxn modelId="{EDFA0711-04FE-41B2-BEC6-7D874F7492EB}" type="presOf" srcId="{CE062530-2253-449E-B0F7-34C7A8A1446E}" destId="{D9F0FD5F-4791-40CC-A50D-7F0D6B0D5C4F}" srcOrd="0" destOrd="0" presId="urn:microsoft.com/office/officeart/2005/8/layout/hierarchy3"/>
    <dgm:cxn modelId="{1657D143-D175-414B-8E85-121916D206DB}" srcId="{C16E875B-E585-4024-BC5F-39336C5A4289}" destId="{CF49B5ED-F61E-4A85-B79A-8E28870EF57B}" srcOrd="3" destOrd="0" parTransId="{F453689E-5CC4-441E-B5D6-14FE8D940E55}" sibTransId="{1213F853-529B-44BB-9BFD-112A1AFD24B9}"/>
    <dgm:cxn modelId="{2EA50148-548A-474D-9E68-22394511B2BB}" type="presOf" srcId="{4A6AB872-98AD-4C43-BC42-F6C01B9E069D}" destId="{EE14184B-08E4-4D20-B83B-ECDCEA8DBA4F}" srcOrd="0" destOrd="0" presId="urn:microsoft.com/office/officeart/2005/8/layout/hierarchy3"/>
    <dgm:cxn modelId="{12EB47A0-5052-4764-B203-85E58E667B28}" type="presOf" srcId="{B4D83CA8-B535-47B9-A1F3-55CB08D64BF4}" destId="{DFB24538-0880-46D7-963D-E019E61C745F}" srcOrd="0" destOrd="0" presId="urn:microsoft.com/office/officeart/2005/8/layout/hierarchy3"/>
    <dgm:cxn modelId="{6B00DB85-5B7B-42A4-8571-0E2A205553A1}" type="presOf" srcId="{F453689E-5CC4-441E-B5D6-14FE8D940E55}" destId="{C4122426-53EE-4114-91AA-7A8746986AE9}" srcOrd="0" destOrd="0" presId="urn:microsoft.com/office/officeart/2005/8/layout/hierarchy3"/>
    <dgm:cxn modelId="{6DCC32D2-EBE1-4554-A2CD-CF9F6D5BAD10}" srcId="{C16E875B-E585-4024-BC5F-39336C5A4289}" destId="{CCEA6E63-7F14-4DC8-BC4B-700F08573C29}" srcOrd="4" destOrd="0" parTransId="{542A539F-EF8A-4CD0-A810-34D7E122BA10}" sibTransId="{A6E8B1F0-03E8-42A0-A38B-D2A925414196}"/>
    <dgm:cxn modelId="{4EF00280-DBFD-4184-8D17-FF2D4F499913}" type="presOf" srcId="{375BAF6C-74DC-4D1D-8A56-447A832D3642}" destId="{7B4E4D67-362A-42AB-8FE0-50A41D254D17}" srcOrd="0" destOrd="0" presId="urn:microsoft.com/office/officeart/2005/8/layout/hierarchy3"/>
    <dgm:cxn modelId="{47EDD172-9F08-4A36-9095-DBFC688EF99A}" srcId="{C16E875B-E585-4024-BC5F-39336C5A4289}" destId="{CE062530-2253-449E-B0F7-34C7A8A1446E}" srcOrd="1" destOrd="0" parTransId="{B4D83CA8-B535-47B9-A1F3-55CB08D64BF4}" sibTransId="{CA081E77-5837-4C63-A935-10D3ED65D5D3}"/>
    <dgm:cxn modelId="{58391E4B-0CDB-4791-8A11-99070247ED3A}" srcId="{C16E875B-E585-4024-BC5F-39336C5A4289}" destId="{375BAF6C-74DC-4D1D-8A56-447A832D3642}" srcOrd="0" destOrd="0" parTransId="{4A6AB872-98AD-4C43-BC42-F6C01B9E069D}" sibTransId="{E49E20CB-5D1B-4337-8A63-5F4A2571D2D4}"/>
    <dgm:cxn modelId="{695830D8-1AD1-47D8-A1D1-F79ED1F1820A}" type="presOf" srcId="{CF49B5ED-F61E-4A85-B79A-8E28870EF57B}" destId="{46B6EEAA-D60B-4FBA-8829-94155B09BD92}" srcOrd="0" destOrd="0" presId="urn:microsoft.com/office/officeart/2005/8/layout/hierarchy3"/>
    <dgm:cxn modelId="{EF52D4E7-7348-455C-B89B-7BED9323C992}" type="presOf" srcId="{542A539F-EF8A-4CD0-A810-34D7E122BA10}" destId="{2557CD6F-EE20-452E-ACF0-B4F04AB0ED08}" srcOrd="0" destOrd="0" presId="urn:microsoft.com/office/officeart/2005/8/layout/hierarchy3"/>
    <dgm:cxn modelId="{E79EFAA9-6B34-41E8-BC49-DD8B260DBEF0}" srcId="{C16E875B-E585-4024-BC5F-39336C5A4289}" destId="{ACBB20BD-731B-4386-B211-923554A1428E}" srcOrd="2" destOrd="0" parTransId="{95662670-6A76-403C-8C78-747F1C5FB3B9}" sibTransId="{20F11475-80B8-41F3-9D54-ADDFCB537736}"/>
    <dgm:cxn modelId="{EE3D1858-CF33-4234-8BAD-643E87B5C9F9}" srcId="{3808C28E-5B4A-48EC-9226-05DC6F4FB7B3}" destId="{C16E875B-E585-4024-BC5F-39336C5A4289}" srcOrd="0" destOrd="0" parTransId="{AB435C19-F2FD-42FD-B2CD-F3FE53366C0D}" sibTransId="{FCD7F38E-D4FD-4FA7-9A60-D1B4026E0ED7}"/>
    <dgm:cxn modelId="{81D2490E-A350-4A81-B25A-47137C67AAF3}" type="presOf" srcId="{CCEA6E63-7F14-4DC8-BC4B-700F08573C29}" destId="{8F188624-926B-4E76-B314-7DA844E0C771}" srcOrd="0" destOrd="0" presId="urn:microsoft.com/office/officeart/2005/8/layout/hierarchy3"/>
    <dgm:cxn modelId="{0F8BC764-9B3D-4FCE-9AED-05A260CBEEF1}" type="presOf" srcId="{ACBB20BD-731B-4386-B211-923554A1428E}" destId="{DB9F061B-81FC-4B75-AD2F-F496D5E1E817}" srcOrd="0" destOrd="0" presId="urn:microsoft.com/office/officeart/2005/8/layout/hierarchy3"/>
    <dgm:cxn modelId="{FB7ED1E9-407E-438D-9F46-2D9991C13869}" type="presOf" srcId="{C16E875B-E585-4024-BC5F-39336C5A4289}" destId="{3810B348-DDC9-4852-A2CF-A84FB410CF10}" srcOrd="0" destOrd="0" presId="urn:microsoft.com/office/officeart/2005/8/layout/hierarchy3"/>
    <dgm:cxn modelId="{99DD836D-B34C-4114-AF3A-323C2ECC8CD6}" type="presParOf" srcId="{862DD340-B03A-4FB6-AD1D-7AA842B5D84B}" destId="{C4F3BCBF-C961-4A5C-8423-C88E2CE0D519}" srcOrd="0" destOrd="0" presId="urn:microsoft.com/office/officeart/2005/8/layout/hierarchy3"/>
    <dgm:cxn modelId="{7ADC03A9-E290-41E1-985C-ADEE983A8F24}" type="presParOf" srcId="{C4F3BCBF-C961-4A5C-8423-C88E2CE0D519}" destId="{2C333B43-F44B-49B1-BC05-5AC796419196}" srcOrd="0" destOrd="0" presId="urn:microsoft.com/office/officeart/2005/8/layout/hierarchy3"/>
    <dgm:cxn modelId="{AE8C2927-1280-44D2-BB2E-25113E901D94}" type="presParOf" srcId="{2C333B43-F44B-49B1-BC05-5AC796419196}" destId="{3810B348-DDC9-4852-A2CF-A84FB410CF10}" srcOrd="0" destOrd="0" presId="urn:microsoft.com/office/officeart/2005/8/layout/hierarchy3"/>
    <dgm:cxn modelId="{7AC32DC7-1C16-444A-AC2A-C90332628903}" type="presParOf" srcId="{2C333B43-F44B-49B1-BC05-5AC796419196}" destId="{77EA8B56-5215-4DA4-A357-11017A59357F}" srcOrd="1" destOrd="0" presId="urn:microsoft.com/office/officeart/2005/8/layout/hierarchy3"/>
    <dgm:cxn modelId="{47BCA080-26D3-4015-B201-C837A664EA67}" type="presParOf" srcId="{C4F3BCBF-C961-4A5C-8423-C88E2CE0D519}" destId="{9980C2F3-F1A8-4CE0-959F-4B4BC3559729}" srcOrd="1" destOrd="0" presId="urn:microsoft.com/office/officeart/2005/8/layout/hierarchy3"/>
    <dgm:cxn modelId="{97D73A51-94AE-4C48-A490-D43CF35956D6}" type="presParOf" srcId="{9980C2F3-F1A8-4CE0-959F-4B4BC3559729}" destId="{EE14184B-08E4-4D20-B83B-ECDCEA8DBA4F}" srcOrd="0" destOrd="0" presId="urn:microsoft.com/office/officeart/2005/8/layout/hierarchy3"/>
    <dgm:cxn modelId="{58A38149-947B-4BC8-8058-AAB1434DE8E4}" type="presParOf" srcId="{9980C2F3-F1A8-4CE0-959F-4B4BC3559729}" destId="{7B4E4D67-362A-42AB-8FE0-50A41D254D17}" srcOrd="1" destOrd="0" presId="urn:microsoft.com/office/officeart/2005/8/layout/hierarchy3"/>
    <dgm:cxn modelId="{72343A70-89F6-4B27-A330-1FB2BEAB49D5}" type="presParOf" srcId="{9980C2F3-F1A8-4CE0-959F-4B4BC3559729}" destId="{DFB24538-0880-46D7-963D-E019E61C745F}" srcOrd="2" destOrd="0" presId="urn:microsoft.com/office/officeart/2005/8/layout/hierarchy3"/>
    <dgm:cxn modelId="{8ADB0E60-BF66-4E92-8C17-A594CFDFF1C4}" type="presParOf" srcId="{9980C2F3-F1A8-4CE0-959F-4B4BC3559729}" destId="{D9F0FD5F-4791-40CC-A50D-7F0D6B0D5C4F}" srcOrd="3" destOrd="0" presId="urn:microsoft.com/office/officeart/2005/8/layout/hierarchy3"/>
    <dgm:cxn modelId="{F93589AF-4AC5-45E9-B85D-F78AC041A3B0}" type="presParOf" srcId="{9980C2F3-F1A8-4CE0-959F-4B4BC3559729}" destId="{568CA48A-FCFD-4E2F-9764-2BC39073559F}" srcOrd="4" destOrd="0" presId="urn:microsoft.com/office/officeart/2005/8/layout/hierarchy3"/>
    <dgm:cxn modelId="{2F598FAA-3752-48E0-8EC3-455A6D39AE74}" type="presParOf" srcId="{9980C2F3-F1A8-4CE0-959F-4B4BC3559729}" destId="{DB9F061B-81FC-4B75-AD2F-F496D5E1E817}" srcOrd="5" destOrd="0" presId="urn:microsoft.com/office/officeart/2005/8/layout/hierarchy3"/>
    <dgm:cxn modelId="{30CBEDA5-4240-49D5-981C-A9719E93E3C2}" type="presParOf" srcId="{9980C2F3-F1A8-4CE0-959F-4B4BC3559729}" destId="{C4122426-53EE-4114-91AA-7A8746986AE9}" srcOrd="6" destOrd="0" presId="urn:microsoft.com/office/officeart/2005/8/layout/hierarchy3"/>
    <dgm:cxn modelId="{3637DF26-2C01-40D7-9E0D-8BB7D2161F40}" type="presParOf" srcId="{9980C2F3-F1A8-4CE0-959F-4B4BC3559729}" destId="{46B6EEAA-D60B-4FBA-8829-94155B09BD92}" srcOrd="7" destOrd="0" presId="urn:microsoft.com/office/officeart/2005/8/layout/hierarchy3"/>
    <dgm:cxn modelId="{23800070-8832-4A3C-A08A-A7B361EA1153}" type="presParOf" srcId="{9980C2F3-F1A8-4CE0-959F-4B4BC3559729}" destId="{2557CD6F-EE20-452E-ACF0-B4F04AB0ED08}" srcOrd="8" destOrd="0" presId="urn:microsoft.com/office/officeart/2005/8/layout/hierarchy3"/>
    <dgm:cxn modelId="{E77923E3-382D-444A-9547-3EBFB5539BAE}" type="presParOf" srcId="{9980C2F3-F1A8-4CE0-959F-4B4BC3559729}" destId="{8F188624-926B-4E76-B314-7DA844E0C771}" srcOrd="9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0240" y="8882098"/>
            <a:ext cx="3034453" cy="677333"/>
          </a:xfrm>
          <a:prstGeom prst="rect">
            <a:avLst/>
          </a:prstGeom>
          <a:ln/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43307" y="8882098"/>
            <a:ext cx="4118187" cy="677333"/>
          </a:xfrm>
          <a:prstGeom prst="rect">
            <a:avLst/>
          </a:prstGeom>
          <a:ln/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28884" y="9296400"/>
            <a:ext cx="354264" cy="34881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BDF66-5114-4E1B-A086-7322404C3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778240" y="8805334"/>
            <a:ext cx="3522133" cy="677333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5B106E36-FD25-4E2D-B0AA-010F637433A0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300480" y="8778240"/>
            <a:ext cx="5635413" cy="650240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328884" y="9296400"/>
            <a:ext cx="354264" cy="348813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9" r:id="rId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consultantplus://offline/ref=56BF53D107CB560A10E135E8FE4B336A42775546F5B9FEBD5F119BA9EFFF84D32CBFB5BDCA1183A6C44552E0B04B40C4B74A29FC2FB2B8C7p2U7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141112E7D1051A56A21E591D796B9137049F946CA03B96F346DB71A06ADF8D3E7C8D0D26FB9F83DDCB19F73C8A12D853D764AE9E248491DCQ4S8K" TargetMode="External"/><Relationship Id="rId2" Type="http://schemas.openxmlformats.org/officeDocument/2006/relationships/hyperlink" Target="consultantplus://offline/ref=141112E7D1051A56A21E591D796B9137049F946CA03B96F346DB71A06ADF8D3E7C8D0D26FB9F84D9C419F73C8A12D853D764AE9E248491DCQ4S8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4597" y="335720"/>
            <a:ext cx="10343549" cy="569045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Права потребителей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0283" y="904765"/>
            <a:ext cx="11265252" cy="1547088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Потребитель - гражданин, имеющий намерение заказать или приобрести либо заказывающий, приобретающий или использующий товары (работы, услуги) исключительно для личных, семейных, домашних и иных нужд, не связанных с осуществлением предпринимательской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zppdon.ru/upload/iblock/24d/24d3ff9f4e522934247072fade71622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7507" y="2005913"/>
            <a:ext cx="2993198" cy="246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040654" y="2459093"/>
            <a:ext cx="7284264" cy="4986039"/>
          </a:xfrm>
          <a:prstGeom prst="rect">
            <a:avLst/>
          </a:prstGeom>
        </p:spPr>
        <p:txBody>
          <a:bodyPr lIns="130046" tIns="65023" rIns="130046" bIns="65023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Право потребителя на просвещение</a:t>
            </a:r>
          </a:p>
          <a:p>
            <a:pPr marL="374785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Право потребителя на качество товаров (работ, услуг)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Право потребителя на безопасность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Право потребителя на информацию</a:t>
            </a:r>
          </a:p>
          <a:p>
            <a:endParaRPr lang="ru-RU" dirty="0"/>
          </a:p>
        </p:txBody>
      </p:sp>
      <p:sp>
        <p:nvSpPr>
          <p:cNvPr id="7" name="Кольцо 6"/>
          <p:cNvSpPr/>
          <p:nvPr/>
        </p:nvSpPr>
        <p:spPr>
          <a:xfrm>
            <a:off x="1191255" y="2675799"/>
            <a:ext cx="222709" cy="20482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1191255" y="3239331"/>
            <a:ext cx="222709" cy="20482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1165451" y="4181244"/>
            <a:ext cx="222709" cy="20482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ольцо 9"/>
          <p:cNvSpPr/>
          <p:nvPr/>
        </p:nvSpPr>
        <p:spPr>
          <a:xfrm>
            <a:off x="1191724" y="4723472"/>
            <a:ext cx="222709" cy="20482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11920" y="5388857"/>
            <a:ext cx="4467309" cy="500648"/>
          </a:xfrm>
          <a:prstGeom prst="rect">
            <a:avLst/>
          </a:prstGeom>
        </p:spPr>
        <p:txBody>
          <a:bodyPr wrap="none" lIns="130046" tIns="65023" rIns="130046" bIns="65023">
            <a:spAutoFit/>
          </a:bodyPr>
          <a:lstStyle/>
          <a:p>
            <a:r>
              <a:rPr lang="ru-RU" b="1" dirty="0">
                <a:latin typeface="Candara" panose="020E0502030303020204" pitchFamily="34" charset="0"/>
              </a:rPr>
              <a:t>Право на возмещение ущерба </a:t>
            </a:r>
          </a:p>
        </p:txBody>
      </p:sp>
      <p:sp>
        <p:nvSpPr>
          <p:cNvPr id="12" name="Кольцо 11"/>
          <p:cNvSpPr/>
          <p:nvPr/>
        </p:nvSpPr>
        <p:spPr>
          <a:xfrm>
            <a:off x="5626241" y="6027011"/>
            <a:ext cx="222709" cy="20482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ольцо 12"/>
          <p:cNvSpPr/>
          <p:nvPr/>
        </p:nvSpPr>
        <p:spPr>
          <a:xfrm>
            <a:off x="5613633" y="5549081"/>
            <a:ext cx="222709" cy="20482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87684" y="5866786"/>
            <a:ext cx="6019015" cy="500648"/>
          </a:xfrm>
          <a:prstGeom prst="rect">
            <a:avLst/>
          </a:prstGeom>
        </p:spPr>
        <p:txBody>
          <a:bodyPr wrap="none" lIns="130046" tIns="65023" rIns="130046" bIns="65023">
            <a:spAutoFit/>
          </a:bodyPr>
          <a:lstStyle/>
          <a:p>
            <a:r>
              <a:rPr lang="ru-RU" b="1" dirty="0">
                <a:latin typeface="Candara" panose="020E0502030303020204" pitchFamily="34" charset="0"/>
              </a:rPr>
              <a:t>Право на компенсацию морального вреда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76397" y="6420006"/>
            <a:ext cx="3957554" cy="500648"/>
          </a:xfrm>
          <a:prstGeom prst="rect">
            <a:avLst/>
          </a:prstGeom>
        </p:spPr>
        <p:txBody>
          <a:bodyPr wrap="none" lIns="130046" tIns="65023" rIns="130046" bIns="65023">
            <a:spAutoFit/>
          </a:bodyPr>
          <a:lstStyle/>
          <a:p>
            <a:r>
              <a:rPr lang="ru-RU" b="1" dirty="0">
                <a:latin typeface="Candara" panose="020E0502030303020204" pitchFamily="34" charset="0"/>
              </a:rPr>
              <a:t>Право на судебную защиту</a:t>
            </a:r>
          </a:p>
        </p:txBody>
      </p:sp>
      <p:sp>
        <p:nvSpPr>
          <p:cNvPr id="16" name="Кольцо 15"/>
          <p:cNvSpPr/>
          <p:nvPr/>
        </p:nvSpPr>
        <p:spPr>
          <a:xfrm>
            <a:off x="5613633" y="6576567"/>
            <a:ext cx="222709" cy="20482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Picture 2" descr="pp1yFrN7Os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0654" y="5273988"/>
            <a:ext cx="3149096" cy="301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0978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1831" y="2321723"/>
            <a:ext cx="10138726" cy="6933178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endParaRPr lang="ru-RU" dirty="0" smtClean="0"/>
          </a:p>
          <a:p>
            <a:r>
              <a:rPr lang="ru-RU" sz="2000" u="sng" dirty="0" smtClean="0">
                <a:solidFill>
                  <a:srgbClr val="C00000"/>
                </a:solidFill>
              </a:rPr>
              <a:t>К недопустимым условиям  договора, ущемляющим права потребителей относятся: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6) условия, которые предусматривают выполнение дополнительных работ (оказание дополнительных услуг) за плату без получения согласия потребителя;</a:t>
            </a:r>
          </a:p>
          <a:p>
            <a:endParaRPr lang="ru-RU" sz="1800" dirty="0" smtClean="0"/>
          </a:p>
          <a:p>
            <a:r>
              <a:rPr lang="ru-RU" sz="1800" dirty="0" smtClean="0"/>
              <a:t>7) условия, которые ограничивают установленное  статьей 16.1 настоящего Закона право потребителя на выбор способа  и формы оплаты товаров (работ, услуг);</a:t>
            </a:r>
          </a:p>
          <a:p>
            <a:endParaRPr lang="ru-RU" sz="1800" dirty="0" smtClean="0"/>
          </a:p>
          <a:p>
            <a:r>
              <a:rPr lang="ru-RU" sz="1800" dirty="0" smtClean="0"/>
              <a:t>8) условия, которые содержат основания досрочного расторжения договора по требованию продавца (исполнителя, владельца  </a:t>
            </a:r>
            <a:r>
              <a:rPr lang="ru-RU" sz="1800" dirty="0" err="1" smtClean="0"/>
              <a:t>агрегатора</a:t>
            </a:r>
            <a:r>
              <a:rPr lang="ru-RU" sz="1800" dirty="0" smtClean="0"/>
              <a:t>), не предусмотренные законом или иным нормативным правовым актом Российской Федерации;</a:t>
            </a:r>
          </a:p>
          <a:p>
            <a:endParaRPr lang="ru-RU" sz="1800" dirty="0" smtClean="0"/>
          </a:p>
          <a:p>
            <a:r>
              <a:rPr lang="ru-RU" sz="1800" dirty="0" smtClean="0"/>
              <a:t>9) условия, которые уменьшают размер законной неустойки;</a:t>
            </a:r>
          </a:p>
          <a:p>
            <a:endParaRPr lang="ru-RU" sz="1800" dirty="0" smtClean="0"/>
          </a:p>
          <a:p>
            <a:r>
              <a:rPr lang="ru-RU" sz="1800" dirty="0" smtClean="0"/>
              <a:t>10) условия, которые ограничивают право выбора вида требований, предусмотренных  пунктом 1 статьи 18 и пунктом 1 статьи 29  настоящего Закона, которые  могут быть предъявлены  продавцу (изготовителю, исполнителю, уполномоченной организации  или уполномоченному  индивидуальному предпринимателю, импортеру) при продаже товаров (выполнении работ, оказании услуг) ненадлежащего качества;</a:t>
            </a:r>
            <a:endParaRPr lang="ru-RU" sz="1800" dirty="0" smtClean="0">
              <a:hlinkClick r:id="rId2"/>
            </a:endParaRPr>
          </a:p>
          <a:p>
            <a:endParaRPr lang="ru-RU" sz="1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658995" y="268289"/>
            <a:ext cx="6502400" cy="2716639"/>
          </a:xfrm>
          <a:prstGeom prst="rect">
            <a:avLst/>
          </a:prstGeom>
        </p:spPr>
        <p:txBody>
          <a:bodyPr lIns="130046" tIns="65023" rIns="130046" bIns="65023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Федеральный закон Российской Федерации от 20.04.2022 года 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О внесении изменений в статью 16 Закона «О защите прав потребителей» 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026" name="AutoShape 2" descr="Презентация &quot;Гражданско-правовой договор&quot; – скачать прое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Презентация &quot;Гражданско-правовой договор&quot; – скачать проект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535" y="268289"/>
            <a:ext cx="3348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36500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1831" y="2321723"/>
            <a:ext cx="10138726" cy="6102181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endParaRPr lang="ru-RU" dirty="0" smtClean="0"/>
          </a:p>
          <a:p>
            <a:r>
              <a:rPr lang="ru-RU" sz="2000" u="sng" dirty="0" smtClean="0">
                <a:solidFill>
                  <a:srgbClr val="C00000"/>
                </a:solidFill>
              </a:rPr>
              <a:t>К недопустимым условиям  договора, ущемляющим права потребителей относятся: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11)  условия, которые устанавливают обязательный досудебный порядок рассмотрения споров, если такой порядок не предусмотрен законом;</a:t>
            </a:r>
          </a:p>
          <a:p>
            <a:endParaRPr lang="ru-RU" sz="1800" dirty="0" smtClean="0"/>
          </a:p>
          <a:p>
            <a:r>
              <a:rPr lang="ru-RU" sz="1800" dirty="0" smtClean="0"/>
              <a:t>12)  условия, которые устанавливают для потребителя обязанность по доказыванию определенных обстоятельств, бремя доказывания которых законом не возложено на потребителя;</a:t>
            </a:r>
          </a:p>
          <a:p>
            <a:r>
              <a:rPr lang="ru-RU" sz="1800" dirty="0" smtClean="0"/>
              <a:t>13) условия, которые ограничивают потребителя в средствах и способах защиты нарушенных прав;</a:t>
            </a:r>
          </a:p>
          <a:p>
            <a:r>
              <a:rPr lang="ru-RU" sz="1800" dirty="0" smtClean="0"/>
              <a:t>14) условия, которые ставят удовлетворение требований потребителей в отношении товаров (работ, услуг) с недостатками в зависимость от условий, не связанных с недостатками товаров (работ, услуг);</a:t>
            </a:r>
          </a:p>
          <a:p>
            <a:r>
              <a:rPr lang="ru-RU" sz="1800" dirty="0" smtClean="0"/>
              <a:t>15) иные условия, нарушающие правила, установленные международными договорами Российской Федерации, настоящим Законом, законами и принимаемыми в соответствии с ними иными нормативными правовыми актами Российской Федерации, регулирующими отношения в области защиты прав потребителей.</a:t>
            </a:r>
          </a:p>
          <a:p>
            <a:endParaRPr lang="ru-RU" sz="1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658995" y="268289"/>
            <a:ext cx="6502400" cy="2716639"/>
          </a:xfrm>
          <a:prstGeom prst="rect">
            <a:avLst/>
          </a:prstGeom>
        </p:spPr>
        <p:txBody>
          <a:bodyPr lIns="130046" tIns="65023" rIns="130046" bIns="65023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Федеральный закон Российской Федерации от 20.04.2022 года 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О внесении изменений в статью 16 Закона «О защите прав потребителей» 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026" name="AutoShape 2" descr="Презентация &quot;Гражданско-правовой договор&quot; – скачать прое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Презентация &quot;Гражданско-правовой договор&quot; – скачать проект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535" y="268289"/>
            <a:ext cx="3348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36500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44527" y="4992"/>
            <a:ext cx="8090499" cy="744135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Право на судебную защиту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31582" y="677934"/>
            <a:ext cx="6988776" cy="2724334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Иски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о защите прав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потребителей, согласно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ст. 17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Закона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РФ  «О защите прав потребителей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»,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могут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быть предъявлены по выбору истца в суд по месту:</a:t>
            </a:r>
          </a:p>
          <a:p>
            <a:pPr algn="just">
              <a:spcBef>
                <a:spcPts val="853"/>
              </a:spcBef>
              <a:spcAft>
                <a:spcPts val="853"/>
              </a:spcAft>
              <a:buClr>
                <a:schemeClr val="accent2">
                  <a:lumMod val="75000"/>
                </a:schemeClr>
              </a:buClr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нахождения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организации,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если ответчиком является индивидуальный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предприниматель (ИП),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его жительства;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0128" y="6105736"/>
            <a:ext cx="10445961" cy="2824361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just"/>
            <a:endParaRPr lang="ru-RU" sz="1400" dirty="0" smtClean="0">
              <a:latin typeface="Candara" panose="020E0502030303020204" pitchFamily="34" charset="0"/>
            </a:endParaRPr>
          </a:p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Потребители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иные истцы по искам, связанным с нарушением прав потребителей, освобождаются от уплаты государственной пошлины в соответствии с законодательством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РФ о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налогах и сборах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По договорам, заключенным несовершеннолетними, за восстановлением нарушенного права потребителя в суд могут обратиться родители ребенка или иные его законные представители.</a:t>
            </a:r>
          </a:p>
        </p:txBody>
      </p:sp>
      <p:pic>
        <p:nvPicPr>
          <p:cNvPr id="6" name="Рисунок 5" descr="https://avatars.mds.yandex.net/get-pdb/2460500/8b4e371b-9ea4-4204-ada0-08709c1f766c/s120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03" t="4111" r="-5647" b="-260"/>
          <a:stretch/>
        </p:blipFill>
        <p:spPr bwMode="auto">
          <a:xfrm>
            <a:off x="152896" y="4992"/>
            <a:ext cx="4178685" cy="29259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297550" y="3369952"/>
            <a:ext cx="6502400" cy="1100812"/>
          </a:xfrm>
          <a:prstGeom prst="rect">
            <a:avLst/>
          </a:prstGeom>
        </p:spPr>
        <p:txBody>
          <a:bodyPr lIns="130046" tIns="65023" rIns="130046" bIns="65023">
            <a:spAutoFit/>
          </a:bodyPr>
          <a:lstStyle/>
          <a:p>
            <a:pPr algn="just">
              <a:spcBef>
                <a:spcPts val="853"/>
              </a:spcBef>
              <a:spcAft>
                <a:spcPts val="853"/>
              </a:spcAft>
              <a:buClr>
                <a:schemeClr val="accent2">
                  <a:lumMod val="75000"/>
                </a:schemeClr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жительства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или пребывания истца;</a:t>
            </a:r>
          </a:p>
          <a:p>
            <a:pPr algn="just">
              <a:spcBef>
                <a:spcPts val="853"/>
              </a:spcBef>
              <a:spcAft>
                <a:spcPts val="853"/>
              </a:spcAft>
              <a:buClr>
                <a:schemeClr val="accent2">
                  <a:lumMod val="75000"/>
                </a:schemeClr>
              </a:buClr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заключения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или исполнения договора</a:t>
            </a:r>
            <a:r>
              <a:rPr lang="ru-RU" b="1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84243" y="4545599"/>
            <a:ext cx="10138726" cy="1239312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pPr algn="just">
              <a:buClr>
                <a:schemeClr val="accent2">
                  <a:lumMod val="75000"/>
                </a:schemeClr>
              </a:buClr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иск к организации вытекает из деятельности ее филиала или представительства, он может быть предъявлен в суд по месту нахождения ее филиала или представительства.</a:t>
            </a:r>
          </a:p>
        </p:txBody>
      </p:sp>
    </p:spTree>
    <p:extLst>
      <p:ext uri="{BB962C8B-B14F-4D97-AF65-F5344CB8AC3E}">
        <p14:creationId xmlns:p14="http://schemas.microsoft.com/office/powerpoint/2010/main" xmlns="" val="170463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268288"/>
            <a:ext cx="10543703" cy="1423978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Права потребителя при продаже некачественного товара, предусмотренные статьей 18 Закона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«О защите прав потребителей»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097962955"/>
              </p:ext>
            </p:extLst>
          </p:nvPr>
        </p:nvGraphicFramePr>
        <p:xfrm>
          <a:off x="255306" y="1702048"/>
          <a:ext cx="10968161" cy="7168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13414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106775441"/>
              </p:ext>
            </p:extLst>
          </p:nvPr>
        </p:nvGraphicFramePr>
        <p:xfrm>
          <a:off x="664951" y="1599636"/>
          <a:ext cx="10036315" cy="7168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77008" y="268289"/>
            <a:ext cx="8397733" cy="1516311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pPr algn="just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Права потребителя при обнаружении недостатков выполненной работы (оказанной услуги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предусмотренные статьей 29 Закона «О защите прав потребителей».</a:t>
            </a:r>
          </a:p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3015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0177" y="1359243"/>
            <a:ext cx="10138726" cy="7887285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r>
              <a:rPr lang="ru-RU" sz="1400" dirty="0" smtClean="0"/>
              <a:t>Технически сложные товары - это потребительские товары длительного пользования, имеющие сложное внутреннее устройство и выполняющие пользовательские функции на высоко технологическом уровне с использованием различных энергоресурсов.</a:t>
            </a:r>
          </a:p>
          <a:p>
            <a:r>
              <a:rPr lang="ru-RU" sz="1400" dirty="0" smtClean="0"/>
              <a:t>В этой связи, Законом Российской Федерации от 07.02.1992 № 2300-1 «О защите прав потребителей» (далее – Закон о защите прав потребителей) предусмотрен особый порядок возврата и обмена технически сложных товаров, включенных в перечень, утвержденный постановлением Правительства Российской Федерации от 10.11.2011 № 924.</a:t>
            </a:r>
          </a:p>
          <a:p>
            <a:r>
              <a:rPr lang="ru-RU" sz="1400" u="sng" dirty="0" smtClean="0"/>
              <a:t>К таким товарам относятся</a:t>
            </a:r>
            <a:r>
              <a:rPr lang="ru-RU" sz="1400" dirty="0" smtClean="0"/>
              <a:t>:</a:t>
            </a:r>
          </a:p>
          <a:p>
            <a:r>
              <a:rPr lang="ru-RU" sz="1400" dirty="0" smtClean="0"/>
              <a:t>легкие самолеты, вертолеты и летательные аппараты с двигателем внутреннего сгорания (с электродвигателем);</a:t>
            </a:r>
          </a:p>
          <a:p>
            <a:r>
              <a:rPr lang="ru-RU" sz="1400" dirty="0" smtClean="0"/>
              <a:t>автомобили легковые, мотоциклы, мотороллеры и транспортные средства с двигателем внутреннего сгорания (с электродвигателем), предназначенные для движения по дорогам общего пользования;</a:t>
            </a:r>
          </a:p>
          <a:p>
            <a:r>
              <a:rPr lang="ru-RU" sz="1400" dirty="0" smtClean="0"/>
              <a:t>тракторы, мотоблоки, </a:t>
            </a:r>
            <a:r>
              <a:rPr lang="ru-RU" sz="1400" dirty="0" err="1" smtClean="0"/>
              <a:t>мотокультиваторы</a:t>
            </a:r>
            <a:r>
              <a:rPr lang="ru-RU" sz="1400" dirty="0" smtClean="0"/>
              <a:t>, машины и оборудование для сельского хозяйства с двигателем внутреннего сгорания (с электродвигателем);</a:t>
            </a:r>
          </a:p>
          <a:p>
            <a:r>
              <a:rPr lang="ru-RU" sz="1400" dirty="0" smtClean="0"/>
              <a:t>снегоходы и транспортные средства с двигателем внутреннего сгорания (с электродвигателем), специально предназначенные для передвижения по снегу;</a:t>
            </a:r>
          </a:p>
          <a:p>
            <a:r>
              <a:rPr lang="ru-RU" sz="1400" dirty="0" smtClean="0"/>
              <a:t>суда спортивные, туристские и прогулочные, катера, лодки, яхты и транспортные плавучие средства с двигателем внутреннего сгорания (с электродвигателем);</a:t>
            </a:r>
          </a:p>
          <a:p>
            <a:r>
              <a:rPr lang="ru-RU" sz="1400" dirty="0" smtClean="0"/>
              <a:t>оборудование навигации и беспроводной связи для бытового использования, в том числе спутниковой связи, имеющее сенсорный экран и обладающее двумя и более функциями;</a:t>
            </a:r>
          </a:p>
          <a:p>
            <a:r>
              <a:rPr lang="ru-RU" sz="1400" dirty="0" smtClean="0"/>
              <a:t>системные блоки, компьютеры стационарные и портативные, включая ноутбуки, и персональные электронные вычислительные машины;</a:t>
            </a:r>
          </a:p>
          <a:p>
            <a:r>
              <a:rPr lang="ru-RU" sz="1400" dirty="0" smtClean="0"/>
              <a:t>лазерные или струйные многофункциональные устройства, мониторы с цифровым блоком управления;</a:t>
            </a:r>
          </a:p>
          <a:p>
            <a:r>
              <a:rPr lang="ru-RU" sz="1400" dirty="0" smtClean="0"/>
              <a:t>комплекты спутникового телевидения, игровые приставки с цифровым блоком управления;</a:t>
            </a:r>
          </a:p>
          <a:p>
            <a:r>
              <a:rPr lang="ru-RU" sz="1400" dirty="0" smtClean="0"/>
              <a:t>телевизоры, проекторы с цифровым блоком управления;</a:t>
            </a:r>
          </a:p>
          <a:p>
            <a:r>
              <a:rPr lang="ru-RU" sz="1400" dirty="0" smtClean="0"/>
              <a:t>цифровые фото- и видеокамеры, объективы к ним и оптическое фото- и кинооборудование с цифровым блоком управления;</a:t>
            </a:r>
          </a:p>
          <a:p>
            <a:r>
              <a:rPr lang="ru-RU" sz="1400" dirty="0" smtClean="0"/>
              <a:t>холодильники, морозильники, комбинированные холодильники-морозильники, посудомоечные, автоматические стиральные, сушильные и стирально-сушильные машины, </a:t>
            </a:r>
            <a:r>
              <a:rPr lang="ru-RU" sz="1400" dirty="0" err="1" smtClean="0"/>
              <a:t>кофемашины</a:t>
            </a:r>
            <a:r>
              <a:rPr lang="ru-RU" sz="1400" dirty="0" smtClean="0"/>
              <a:t>, кухонные комбайны, электрические и комбинированные газоэлектрические плиты, электрические и комбинированные газоэлектрические варочные панели, электрические и комбинированные газоэлектрические духовые шкафы, встраиваемые микроволновые печи, роботы-пылесосы, кондиционеры, электрические водонагреватели;</a:t>
            </a:r>
          </a:p>
          <a:p>
            <a:r>
              <a:rPr lang="ru-RU" sz="1400" dirty="0" smtClean="0"/>
              <a:t>часы наручные и карманные механические, электронно-механические и электронные, с двумя и более функциями;</a:t>
            </a:r>
          </a:p>
          <a:p>
            <a:r>
              <a:rPr lang="ru-RU" sz="1400" dirty="0" smtClean="0"/>
              <a:t>инструмент электрифицированный (машины ручные и переносные электрические).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58995" y="268289"/>
            <a:ext cx="6502400" cy="1977975"/>
          </a:xfrm>
          <a:prstGeom prst="rect">
            <a:avLst/>
          </a:prstGeom>
        </p:spPr>
        <p:txBody>
          <a:bodyPr lIns="130046" tIns="65023" rIns="130046" bIns="65023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 правилах возврата и обмена технически сложного товара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026" name="AutoShape 2" descr="Презентация &quot;Гражданско-правовой договор&quot; – скачать прое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6500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0177" y="1204595"/>
            <a:ext cx="10138726" cy="8549005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r>
              <a:rPr lang="ru-RU" sz="1300" dirty="0" smtClean="0"/>
              <a:t>Различный механизм возврата и замены такого товара зависит от срока обнаружения в нем соответствующих недостатков.</a:t>
            </a:r>
          </a:p>
          <a:p>
            <a:r>
              <a:rPr lang="ru-RU" sz="1300" dirty="0" smtClean="0"/>
              <a:t>Так, например, потребитель вправе требовать замены технически сложного товара либо отказаться от исполнения договора купли-продажи и потребовать возврата уплаченной за товар денежной суммы независимо от того, насколько существенными (1) были отступления от требований к качеству товара, если требования были предъявлены в течение пятнадцати дней со дня его передачи потребителю (абзац 8 пункта 1 статьи 18 Закона о защите прав потребителей, пункт 38 постановления Пленума Верховного Суда Российской Федерации от 28.06.2012 № 17).</a:t>
            </a:r>
          </a:p>
          <a:p>
            <a:r>
              <a:rPr lang="ru-RU" sz="1300" dirty="0" smtClean="0"/>
              <a:t>По истечении пятнадцати дней со дня его передачи отказ от исполнения договора купли-продажи либо требование о замене технически сложного товара могут быть удовлетворены при наличии хотя бы одного из перечисленных в пункте 1 статьи 18 Закона о защите прав потребителей случаев:</a:t>
            </a:r>
          </a:p>
          <a:p>
            <a:r>
              <a:rPr lang="ru-RU" sz="1300" dirty="0" smtClean="0"/>
              <a:t>обнаружение существенного недостатка товара (пункт 3 статьи 503, пункт 2 статьи 475 Гражданского кодекса Российской Федерации);</a:t>
            </a:r>
          </a:p>
          <a:p>
            <a:r>
              <a:rPr lang="ru-RU" sz="1300" dirty="0" smtClean="0"/>
              <a:t>нарушение установленных Законом о защите прав потребителей сроков устранения недостатков товара (статьи 20, 21, 22 Закона о защите прав потребителей);</a:t>
            </a:r>
          </a:p>
          <a:p>
            <a:r>
              <a:rPr lang="ru-RU" sz="1300" dirty="0" smtClean="0"/>
              <a:t>невозможность использования товара более 30 дней (в совокупности) в течение каждого года гарантийного срока вследствие неоднократного устранения его различных недостатков.</a:t>
            </a:r>
          </a:p>
          <a:p>
            <a:r>
              <a:rPr lang="ru-RU" sz="1300" dirty="0" smtClean="0"/>
              <a:t>При приобретении технически сложного товара ненадлежащего качества в интернет- магазине (дистанционным способом) действуют те же правила возврата, что и при совершении покупки в «обычном» магазине.</a:t>
            </a:r>
          </a:p>
          <a:p>
            <a:r>
              <a:rPr lang="ru-RU" sz="1300" dirty="0" smtClean="0"/>
              <a:t>Особо следует отметить, что в соответствии с  новыми правилами продажи товаров по договору розничной купли-продажи  технически сложные товары бытового назначения надлежащего качества (без недостатков), на которые установлены гарантийные сроки не менее одного года, не подлежат обмену в порядке и по основаниям, установленным статьей 25 Закона о защите прав потребителей.</a:t>
            </a:r>
          </a:p>
          <a:p>
            <a:r>
              <a:rPr lang="ru-RU" sz="1300" dirty="0" smtClean="0"/>
              <a:t>Однако при приобретении таких товаров дистанционным способом действуют иные правила, поскольку приобретение товара в  </a:t>
            </a:r>
            <a:r>
              <a:rPr lang="ru-RU" sz="1300" dirty="0" err="1" smtClean="0"/>
              <a:t>интернет-магазине</a:t>
            </a:r>
            <a:r>
              <a:rPr lang="ru-RU" sz="1300" dirty="0" smtClean="0"/>
              <a:t> не похоже на покупку в «обычном» магазине тем, что на стадии выбора товара и во время оформления сделки ознакомиться с ним возможно только по описанию, поэтому законодатель установил дополнительные гарантии для защиты прав потребителя от недобросовестных действий хозяйствующего субъекта.</a:t>
            </a:r>
          </a:p>
          <a:p>
            <a:r>
              <a:rPr lang="ru-RU" sz="1300" dirty="0" smtClean="0"/>
              <a:t>В связи с этим, при приобретении технически сложного товара бытового назначения дистанционным способом его возврат (применительно к товару надлежащего качества) возможен в любое время до его передачи, а после передачи товара - в течение семи дней, в случае, если сохранены его потребительские свойства и товарный вид, документ, подтверждающий факт и условия покупки указанного товара.</a:t>
            </a:r>
          </a:p>
          <a:p>
            <a:r>
              <a:rPr lang="ru-RU" sz="1300" dirty="0" smtClean="0"/>
              <a:t>Отсутствие документа, подтверждающего факт и условия покупки технически сложного товара бытового назначения у продавца, не лишает потребителя возможности ссылаться на другие доказательства его приобретения (пункт 4 статья 26.1 Закона о защите прав потребителей).</a:t>
            </a:r>
          </a:p>
          <a:p>
            <a:r>
              <a:rPr lang="ru-RU" sz="1300" dirty="0" smtClean="0"/>
              <a:t>Еще один важный момент, который следует знать потребителю при покупке технически сложного товара дистанционным способом, заключается в том, что, если информация о порядке и сроках возврата товара надлежащего качества не была предоставлена в письменной форме в момент доставки товара, потребитель вправе отказаться от товара в течение трех месяцев с момента его передачи.</a:t>
            </a:r>
          </a:p>
          <a:p>
            <a:r>
              <a:rPr lang="ru-RU" sz="1300" dirty="0" smtClean="0"/>
              <a:t>(1) Существенный недостаток товара - неустранимый недостаток или недостаток, который не может быть устранен без несоразмерных расходов или затрат времени, или выявляется неоднократно, или проявляется вновь после его устранения, или другие подобные недостатки (абзац 9 преамбулы Закона о защите п</a:t>
            </a:r>
            <a:r>
              <a:rPr lang="ru-RU" sz="1400" dirty="0" smtClean="0"/>
              <a:t>рав потребителей).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58995" y="268289"/>
            <a:ext cx="6502400" cy="1977975"/>
          </a:xfrm>
          <a:prstGeom prst="rect">
            <a:avLst/>
          </a:prstGeom>
        </p:spPr>
        <p:txBody>
          <a:bodyPr lIns="130046" tIns="65023" rIns="130046" bIns="65023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 правилах возврата и обмена технически сложного товара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026" name="AutoShape 2" descr="Презентация &quot;Гражданско-правовой договор&quot; – скачать прое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6500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0129" y="3238219"/>
            <a:ext cx="11367663" cy="5209629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endParaRPr lang="ru-RU" dirty="0"/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Право потребителей на просвещение в области защиты прав потребителей обеспечивается посредством включения соответствующих требований в государственные образовательные стандарты и общеобразовательные и профессиональные программы, а также посредством организации системы информации потребителей об их правах и о необходимых действиях по защите этих прав через средства массовой информации и иными способами.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51762" y="1393921"/>
            <a:ext cx="7408798" cy="656590"/>
          </a:xfrm>
          <a:prstGeom prst="rect">
            <a:avLst/>
          </a:prstGeom>
        </p:spPr>
        <p:txBody>
          <a:bodyPr wrap="none" lIns="130046" tIns="65023" rIns="130046" bIns="65023">
            <a:spAutoFit/>
          </a:bodyPr>
          <a:lstStyle/>
          <a:p>
            <a:r>
              <a:rPr lang="ru-RU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 потребителя на просвещение</a:t>
            </a:r>
          </a:p>
        </p:txBody>
      </p:sp>
      <p:pic>
        <p:nvPicPr>
          <p:cNvPr id="8" name="Рисунок 7" descr="http://www.admkumertau.ru/images/news/1454/9463717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774" y="744259"/>
            <a:ext cx="3327647" cy="2233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резентация по теме «Закон о защите прав потребителей»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774" y="744259"/>
            <a:ext cx="3384000" cy="22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72106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astv.ru/Content/article/b7/60/cff3-141b-44ef-a277-c4dd9ee00bea/abb4bc18-2a0f-4f1e-b20a-f390dd8d100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488" b="10327"/>
          <a:stretch/>
        </p:blipFill>
        <p:spPr bwMode="auto">
          <a:xfrm>
            <a:off x="6971132" y="1130683"/>
            <a:ext cx="5184438" cy="354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44563" y="211666"/>
            <a:ext cx="10241138" cy="91922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ru-RU" sz="5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на качество</a:t>
            </a:r>
            <a:endParaRPr lang="ru-RU" sz="5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224" y="1279547"/>
            <a:ext cx="6682448" cy="3686135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pPr marL="406394" indent="-406394">
              <a:spcBef>
                <a:spcPts val="853"/>
              </a:spcBef>
              <a:spcAft>
                <a:spcPts val="853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dirty="0" smtClean="0">
                <a:latin typeface="Candara" pitchFamily="34" charset="0"/>
              </a:rPr>
              <a:t>Качество товара/услуги должно соответствовать условиям договора.</a:t>
            </a:r>
            <a:endParaRPr lang="ru-RU" dirty="0">
              <a:latin typeface="Candara" pitchFamily="34" charset="0"/>
            </a:endParaRPr>
          </a:p>
          <a:p>
            <a:pPr marL="406394" indent="-406394">
              <a:spcBef>
                <a:spcPts val="853"/>
              </a:spcBef>
              <a:spcAft>
                <a:spcPts val="853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dirty="0" smtClean="0">
                <a:latin typeface="Candara" pitchFamily="34" charset="0"/>
              </a:rPr>
              <a:t>При </a:t>
            </a:r>
            <a:r>
              <a:rPr lang="ru-RU" dirty="0">
                <a:latin typeface="Candara" pitchFamily="34" charset="0"/>
              </a:rPr>
              <a:t>отсутствии в договоре условий о </a:t>
            </a:r>
            <a:r>
              <a:rPr lang="ru-RU" dirty="0" smtClean="0">
                <a:latin typeface="Candara" pitchFamily="34" charset="0"/>
              </a:rPr>
              <a:t>качестве товара/услуги продавец/исполнитель обязан </a:t>
            </a:r>
            <a:r>
              <a:rPr lang="ru-RU" dirty="0">
                <a:latin typeface="Candara" pitchFamily="34" charset="0"/>
              </a:rPr>
              <a:t>передать </a:t>
            </a:r>
            <a:r>
              <a:rPr lang="ru-RU" dirty="0" smtClean="0">
                <a:latin typeface="Candara" pitchFamily="34" charset="0"/>
              </a:rPr>
              <a:t>товар соответствующий </a:t>
            </a:r>
            <a:r>
              <a:rPr lang="ru-RU" dirty="0">
                <a:latin typeface="Candara" pitchFamily="34" charset="0"/>
              </a:rPr>
              <a:t>обычно предъявляемым требованиям и пригодный для целей, для которых </a:t>
            </a:r>
            <a:r>
              <a:rPr lang="ru-RU" dirty="0" smtClean="0">
                <a:latin typeface="Candara" pitchFamily="34" charset="0"/>
              </a:rPr>
              <a:t>товар/услуга </a:t>
            </a:r>
            <a:r>
              <a:rPr lang="ru-RU" dirty="0">
                <a:latin typeface="Candara" pitchFamily="34" charset="0"/>
              </a:rPr>
              <a:t>такого рода обычно используется</a:t>
            </a:r>
            <a:r>
              <a:rPr lang="ru-RU" dirty="0" smtClean="0">
                <a:latin typeface="Candara" pitchFamily="34" charset="0"/>
              </a:rPr>
              <a:t>.</a:t>
            </a:r>
            <a:endParaRPr lang="ru-RU" dirty="0">
              <a:latin typeface="Candar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7363" y="4965632"/>
            <a:ext cx="10753195" cy="4501743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pPr marL="406394" indent="-406394" algn="just">
              <a:spcBef>
                <a:spcPts val="569"/>
              </a:spcBef>
              <a:spcAft>
                <a:spcPts val="569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dirty="0">
                <a:latin typeface="Candara" pitchFamily="34" charset="0"/>
              </a:rPr>
              <a:t>Если потребитель поставил продавца/исполнителя в известность о конкретных целях приобретения товара/услуги ему обязаны передать </a:t>
            </a:r>
            <a:r>
              <a:rPr lang="ru-RU" dirty="0" smtClean="0">
                <a:latin typeface="Candara" pitchFamily="34" charset="0"/>
              </a:rPr>
              <a:t>товар/оказать услугу, пригодные </a:t>
            </a:r>
            <a:r>
              <a:rPr lang="ru-RU" dirty="0">
                <a:latin typeface="Candara" pitchFamily="34" charset="0"/>
              </a:rPr>
              <a:t>для использования в соответствии с этими </a:t>
            </a:r>
            <a:r>
              <a:rPr lang="ru-RU" dirty="0" smtClean="0">
                <a:latin typeface="Candara" pitchFamily="34" charset="0"/>
              </a:rPr>
              <a:t>целями.</a:t>
            </a:r>
          </a:p>
          <a:p>
            <a:pPr marL="406394" indent="-406394" algn="just">
              <a:spcBef>
                <a:spcPts val="569"/>
              </a:spcBef>
              <a:spcAft>
                <a:spcPts val="569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dirty="0" smtClean="0">
                <a:latin typeface="Candara" pitchFamily="34" charset="0"/>
              </a:rPr>
              <a:t>При </a:t>
            </a:r>
            <a:r>
              <a:rPr lang="ru-RU" dirty="0">
                <a:latin typeface="Candara" pitchFamily="34" charset="0"/>
              </a:rPr>
              <a:t>продаже товара по образцу и (или) описанию продавец обязан передать потребителю товар, который соответствует образцу и (или) </a:t>
            </a:r>
            <a:r>
              <a:rPr lang="ru-RU" dirty="0" smtClean="0">
                <a:latin typeface="Candara" pitchFamily="34" charset="0"/>
              </a:rPr>
              <a:t>описанию.</a:t>
            </a:r>
          </a:p>
          <a:p>
            <a:pPr marL="406394" indent="-406394" algn="just">
              <a:spcBef>
                <a:spcPts val="569"/>
              </a:spcBef>
              <a:spcAft>
                <a:spcPts val="569"/>
              </a:spcAft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dirty="0" smtClean="0">
                <a:latin typeface="Candara" pitchFamily="34" charset="0"/>
              </a:rPr>
              <a:t>Если </a:t>
            </a:r>
            <a:r>
              <a:rPr lang="ru-RU" dirty="0">
                <a:latin typeface="Candara" pitchFamily="34" charset="0"/>
              </a:rPr>
              <a:t>законами или в установленном ими порядке предусмотрены обязательные требования к товару (работе, услуге), </a:t>
            </a:r>
            <a:r>
              <a:rPr lang="ru-RU" dirty="0" smtClean="0">
                <a:latin typeface="Candara" pitchFamily="34" charset="0"/>
              </a:rPr>
              <a:t>продавец/исполнитель </a:t>
            </a:r>
            <a:r>
              <a:rPr lang="ru-RU" dirty="0">
                <a:latin typeface="Candara" pitchFamily="34" charset="0"/>
              </a:rPr>
              <a:t>обязан передать потребителю товар (выполнить работу, оказать услугу), соответствующий этим </a:t>
            </a:r>
            <a:r>
              <a:rPr lang="ru-RU" dirty="0" smtClean="0">
                <a:latin typeface="Candara" pitchFamily="34" charset="0"/>
              </a:rPr>
              <a:t>требованиям</a:t>
            </a:r>
            <a:endParaRPr lang="ru-RU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74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4597" y="3135806"/>
            <a:ext cx="11060429" cy="3085971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r>
              <a:rPr lang="ru-RU" dirty="0" smtClean="0"/>
              <a:t>Потребитель </a:t>
            </a:r>
            <a:r>
              <a:rPr lang="ru-RU" dirty="0"/>
              <a:t>имеете право на то, чтобы товар (работа, услуга) были безопасны для жизни,   здоровья, имущества потребителя и окружающей среды и не причинял вред имуществу потребителя (ст. 7 Закона).</a:t>
            </a:r>
          </a:p>
          <a:p>
            <a:r>
              <a:rPr lang="ru-RU" dirty="0"/>
              <a:t>Требования безопасности обеспечиваются различными мерами: государство разрабатывает обязательные требования к качеству  и безопасности товаров (работ, услуг), эти требования содержатся в стандартах и подлежат обязательному соблюдению.</a:t>
            </a:r>
          </a:p>
        </p:txBody>
      </p:sp>
      <p:pic>
        <p:nvPicPr>
          <p:cNvPr id="3" name="Рисунок 2" descr="https://cf2.ppt-online.org/files2/slide/4/4KBoD2aJbw6fMZItXkxTj8yn9SdcVORFqgz1Hlh7L/slide-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074" y="476730"/>
            <a:ext cx="3393193" cy="2245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bessarabiainform.com/wp-content/uploads/2017/06/4545352-1024x7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0982" y="6590606"/>
            <a:ext cx="3430059" cy="26470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068641" y="1599636"/>
            <a:ext cx="6861562" cy="500648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r>
              <a:rPr lang="ru-RU" b="1" dirty="0"/>
              <a:t>Право потребителя на безопасность </a:t>
            </a:r>
          </a:p>
        </p:txBody>
      </p:sp>
    </p:spTree>
    <p:extLst>
      <p:ext uri="{BB962C8B-B14F-4D97-AF65-F5344CB8AC3E}">
        <p14:creationId xmlns:p14="http://schemas.microsoft.com/office/powerpoint/2010/main" xmlns="" val="139286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s.myshared.ru/6/665614/slide_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819"/>
          <a:stretch/>
        </p:blipFill>
        <p:spPr bwMode="auto">
          <a:xfrm>
            <a:off x="0" y="0"/>
            <a:ext cx="11621524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1331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9420" y="3647863"/>
            <a:ext cx="9831492" cy="3455303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r>
              <a:rPr lang="ru-RU" dirty="0" smtClean="0"/>
              <a:t>Моральный </a:t>
            </a:r>
            <a:r>
              <a:rPr lang="ru-RU" dirty="0"/>
              <a:t>вред- это нравственные и физические страдания. Моральный вред, причиненный потребителю вследствие нарушения  продавцом (изготовителем, исполнителем, импортером) прав потребителя, предусмотренных законами и правовыми актами Российской Федерации, регулирующими отношения в области защиты прав потребителей, подлежит компенсации </a:t>
            </a:r>
            <a:r>
              <a:rPr lang="ru-RU" b="1" dirty="0" err="1"/>
              <a:t>причинителем</a:t>
            </a:r>
            <a:r>
              <a:rPr lang="ru-RU" dirty="0"/>
              <a:t> вреда при наличии его вины. Размер компенсации морального вреда определяется судом и не зависит от размера возмещения имущественного вреда.</a:t>
            </a:r>
          </a:p>
        </p:txBody>
      </p:sp>
      <p:pic>
        <p:nvPicPr>
          <p:cNvPr id="3" name="Рисунок 2" descr="http://5klass.net/datas/pravo/Potrebitelskoe-pravo/0014-014-Pravo-na-vozmeschenie-prichenennogo-uscherba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186" t="54965" r="38422"/>
          <a:stretch/>
        </p:blipFill>
        <p:spPr bwMode="auto">
          <a:xfrm>
            <a:off x="1074597" y="215844"/>
            <a:ext cx="2457873" cy="32771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56023" y="1394814"/>
            <a:ext cx="6502400" cy="1116201"/>
          </a:xfrm>
          <a:prstGeom prst="rect">
            <a:avLst/>
          </a:prstGeom>
        </p:spPr>
        <p:txBody>
          <a:bodyPr lIns="130046" tIns="65023" rIns="130046" bIns="65023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Право на компенсацию морального вреда </a:t>
            </a:r>
          </a:p>
        </p:txBody>
      </p:sp>
    </p:spTree>
    <p:extLst>
      <p:ext uri="{BB962C8B-B14F-4D97-AF65-F5344CB8AC3E}">
        <p14:creationId xmlns:p14="http://schemas.microsoft.com/office/powerpoint/2010/main" xmlns="" val="151986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1831" y="2321723"/>
            <a:ext cx="10138726" cy="5301962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r>
              <a:rPr lang="ru-RU" dirty="0" smtClean="0"/>
              <a:t>За нарушение прав потребителей продавец (изготовитель, исполнитель, импортер) несет ответственность в соответствии со  ст. 14, 15 Закона  или с договором. Убытки, причиненные потребителю, подлежат возмещению в полной сумме сверх неустойки (пени), установленной законом или договором.</a:t>
            </a:r>
          </a:p>
          <a:p>
            <a:r>
              <a:rPr lang="ru-RU" dirty="0" smtClean="0"/>
              <a:t> Неустойка за нарушение исполнения требований потребителя составляет 1% по товарам  за каждый день просрочки и 3% по услугам, работам. </a:t>
            </a:r>
          </a:p>
          <a:p>
            <a:r>
              <a:rPr lang="ru-RU" dirty="0" smtClean="0"/>
              <a:t>В договорах продажи или оказания услуг неустойка не может быть ниже установленных пределов, больше допускается.</a:t>
            </a:r>
          </a:p>
          <a:p>
            <a:r>
              <a:rPr lang="ru-RU" dirty="0" smtClean="0"/>
              <a:t>Требования потребителя об уплате неустойки (пени), предусмотренной законом или договором, </a:t>
            </a:r>
            <a:r>
              <a:rPr lang="ru-RU" b="1" dirty="0" smtClean="0"/>
              <a:t>подлежат</a:t>
            </a:r>
            <a:r>
              <a:rPr lang="ru-RU" dirty="0" smtClean="0"/>
              <a:t> удовлетворению продавцом (изготовителем, исполнителем, импортером) в добровольном порядке.</a:t>
            </a:r>
            <a:endParaRPr lang="ru-RU" dirty="0"/>
          </a:p>
        </p:txBody>
      </p:sp>
      <p:pic>
        <p:nvPicPr>
          <p:cNvPr id="3" name="Рисунок 2" descr="https://lawq.ru/wp-content/uploads/2019/07/9817945_19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306" y="268289"/>
            <a:ext cx="3794608" cy="20534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658995" y="985169"/>
            <a:ext cx="6502400" cy="931535"/>
          </a:xfrm>
          <a:prstGeom prst="rect">
            <a:avLst/>
          </a:prstGeom>
        </p:spPr>
        <p:txBody>
          <a:bodyPr lIns="130046" tIns="65023" rIns="130046" bIns="65023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Право на возмещение ущерба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36500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1831" y="2321723"/>
            <a:ext cx="10138726" cy="7148622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1.Условия договора, ущемляющие права потребителя по сравнению с правилами, установленными законами или иными правовыми актами Российской Федерации в области защиты прав потребителей, признаются недействительными.</a:t>
            </a:r>
          </a:p>
          <a:p>
            <a:r>
              <a:rPr lang="ru-RU" dirty="0" smtClean="0"/>
              <a:t>Если в результате исполнения договора, ущемляющего права потребителя, у него возникли убытки, они подлежат возмещению изготовителем (исполнителем, продавцом) в полном объеме.</a:t>
            </a:r>
          </a:p>
          <a:p>
            <a:r>
              <a:rPr lang="ru-RU" dirty="0" smtClean="0"/>
              <a:t>2. Запрещается обусловливать приобретение одних товаров (работ, услуг) обязательным приобретением иных товаров (работ, услуг). Убытки, причиненные потребителю вследствие нарушения его права на свободный выбор товаров (работ, услуг), возмещаются продавцом (исполнителем) в полном объеме.</a:t>
            </a:r>
          </a:p>
          <a:p>
            <a:r>
              <a:rPr lang="ru-RU" dirty="0" smtClean="0"/>
              <a:t>3.Запрещается обусловливать удовлетворение требований потребителей, предъявляемых в течение гарантийного срока, условиями, не связанными с недостатками товаров (работ, услуг).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58995" y="268289"/>
            <a:ext cx="6502400" cy="3085971"/>
          </a:xfrm>
          <a:prstGeom prst="rect">
            <a:avLst/>
          </a:prstGeom>
        </p:spPr>
        <p:txBody>
          <a:bodyPr lIns="130046" tIns="65023" rIns="130046" bIns="65023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Статья 16. Закона «О защите прав потребителей»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Недействительность условий договора, ущемляющих права потребителя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026" name="AutoShape 2" descr="Презентация &quot;Гражданско-правовой договор&quot; – скачать прое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Презентация &quot;Гражданско-правовой договор&quot; – скачать проект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535" y="268289"/>
            <a:ext cx="3348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36500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1831" y="2321723"/>
            <a:ext cx="10138726" cy="7610286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endParaRPr lang="ru-RU" dirty="0" smtClean="0"/>
          </a:p>
          <a:p>
            <a:r>
              <a:rPr lang="ru-RU" sz="2000" u="sng" dirty="0" smtClean="0">
                <a:solidFill>
                  <a:srgbClr val="C00000"/>
                </a:solidFill>
              </a:rPr>
              <a:t>К недопустимым условиям  договора, ущемляющим права потребителей относятся:</a:t>
            </a:r>
          </a:p>
          <a:p>
            <a:r>
              <a:rPr lang="ru-RU" sz="1800" dirty="0" smtClean="0"/>
              <a:t>1) условия, которые предоставляют продавцу (изготовителю, исполнителю, уполномоченной организации или уполномоченному индивидуальному предпринимателю, импортеру, владельцу </a:t>
            </a:r>
            <a:r>
              <a:rPr lang="ru-RU" sz="1800" dirty="0" err="1" smtClean="0"/>
              <a:t>агрегатора</a:t>
            </a:r>
            <a:r>
              <a:rPr lang="ru-RU" sz="1800" dirty="0" smtClean="0"/>
              <a:t>) право на односторонний отказ от исполнения обязательства или одностороннее изменение условий обязательства (предмета, цены, срока и иных согласованных с потребителем условий), за исключением случаев, если законом или иным нормативным правовым актом Российской Федерации предусмотрена возможность предоставления договором такого права;</a:t>
            </a:r>
          </a:p>
          <a:p>
            <a:r>
              <a:rPr lang="ru-RU" sz="1800" dirty="0" smtClean="0"/>
              <a:t>2) условия, которые ограничивают право потребителя на свободный выбор территориальной подсудности споров, предусмотренный </a:t>
            </a:r>
            <a:r>
              <a:rPr lang="ru-RU" sz="1800" dirty="0" smtClean="0">
                <a:hlinkClick r:id="rId2"/>
              </a:rPr>
              <a:t>пунктом 2 статьи 17 настоящего Закона;</a:t>
            </a:r>
          </a:p>
          <a:p>
            <a:r>
              <a:rPr lang="ru-RU" sz="1800" dirty="0" smtClean="0"/>
              <a:t>3) условия, которые устанавливают для потребителя штрафные санкции или иные обязанности, препятствующие свободной реализации права, установленного </a:t>
            </a:r>
            <a:r>
              <a:rPr lang="ru-RU" sz="1800" dirty="0" smtClean="0">
                <a:hlinkClick r:id="rId3"/>
              </a:rPr>
              <a:t>статьей 32 настоящего Закона;</a:t>
            </a:r>
          </a:p>
          <a:p>
            <a:r>
              <a:rPr lang="ru-RU" sz="1800" dirty="0" smtClean="0"/>
              <a:t>4) условия, которые исключают или ограничивают ответственность продавца (изготовителя, исполнителя, уполномоченной организации или уполномоченного индивидуального предпринимателя, импортера, владельца </a:t>
            </a:r>
            <a:r>
              <a:rPr lang="ru-RU" sz="1800" dirty="0" err="1" smtClean="0"/>
              <a:t>агрегатора</a:t>
            </a:r>
            <a:r>
              <a:rPr lang="ru-RU" sz="1800" dirty="0" smtClean="0"/>
              <a:t>) за неисполнение или ненадлежащее исполнение обязательств по основаниям, не предусмотренным законом;</a:t>
            </a:r>
          </a:p>
          <a:p>
            <a:r>
              <a:rPr lang="ru-RU" sz="1800" dirty="0" smtClean="0"/>
              <a:t>5) условия, которые обусловливают приобретение одних товаров (работ, услуг) обязательным приобретением иных товаров (работ, услуг), в том числе предусматривают обязательное заключение иных договоров, если иное не предусмотрено законом;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58995" y="268289"/>
            <a:ext cx="6502400" cy="2716639"/>
          </a:xfrm>
          <a:prstGeom prst="rect">
            <a:avLst/>
          </a:prstGeom>
        </p:spPr>
        <p:txBody>
          <a:bodyPr lIns="130046" tIns="65023" rIns="130046" bIns="65023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Федеральный закон Российской Федерации от 20.04.2022 года 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О внесении изменений в статью 16 Закона «О защите прав потребителей» 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026" name="AutoShape 2" descr="Презентация &quot;Гражданско-правовой договор&quot; – скачать прое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Презентация &quot;Гражданско-правовой договор&quot; – скачать проект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535" y="268289"/>
            <a:ext cx="3348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36500059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4123</TotalTime>
  <Words>1948</Words>
  <Application>Microsoft Office PowerPoint</Application>
  <PresentationFormat>Произвольный</PresentationFormat>
  <Paragraphs>142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White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СИСТЕМНЫЕ ИЗМЕНЕНИЯ ЗАКОНОДАТЕЛЬСТВА О КОНТРОЛЬНО-НАДЗОРНОЙ ДЕЯТЕЛЬНОСТИ</dc:title>
  <dc:creator>Кочнева Марина Вячеславовна</dc:creator>
  <cp:lastModifiedBy>Ксения</cp:lastModifiedBy>
  <cp:revision>637</cp:revision>
  <cp:lastPrinted>2018-06-06T12:25:45Z</cp:lastPrinted>
  <dcterms:modified xsi:type="dcterms:W3CDTF">2022-06-07T11:54:42Z</dcterms:modified>
</cp:coreProperties>
</file>